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7" r:id="rId4"/>
    <p:sldId id="268" r:id="rId5"/>
    <p:sldId id="269" r:id="rId6"/>
    <p:sldId id="270" r:id="rId7"/>
    <p:sldId id="271" r:id="rId8"/>
    <p:sldId id="272" r:id="rId9"/>
    <p:sldId id="273" r:id="rId10"/>
    <p:sldId id="274"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 id="290" r:id="rId27"/>
    <p:sldId id="291" r:id="rId28"/>
    <p:sldId id="292" r:id="rId29"/>
    <p:sldId id="293" r:id="rId30"/>
    <p:sldId id="294" r:id="rId31"/>
    <p:sldId id="295" r:id="rId32"/>
    <p:sldId id="296" r:id="rId33"/>
    <p:sldId id="297" r:id="rId34"/>
    <p:sldId id="298" r:id="rId35"/>
    <p:sldId id="299"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71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DB1F0-296C-40DC-BFED-C86BA26C39D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DC6825D-0839-4414-B97B-FA3AAB21DE2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C6FCD58-2EDB-427E-97C4-F8BC360E9846}"/>
              </a:ext>
            </a:extLst>
          </p:cNvPr>
          <p:cNvSpPr>
            <a:spLocks noGrp="1"/>
          </p:cNvSpPr>
          <p:nvPr>
            <p:ph type="dt" sz="half" idx="10"/>
          </p:nvPr>
        </p:nvSpPr>
        <p:spPr/>
        <p:txBody>
          <a:bodyPr/>
          <a:lstStyle/>
          <a:p>
            <a:fld id="{476F7142-230B-42BD-AFA5-0D7CE322D40F}" type="datetimeFigureOut">
              <a:rPr lang="en-US" smtClean="0"/>
              <a:t>10/30/2025</a:t>
            </a:fld>
            <a:endParaRPr lang="en-US"/>
          </a:p>
        </p:txBody>
      </p:sp>
      <p:sp>
        <p:nvSpPr>
          <p:cNvPr id="5" name="Footer Placeholder 4">
            <a:extLst>
              <a:ext uri="{FF2B5EF4-FFF2-40B4-BE49-F238E27FC236}">
                <a16:creationId xmlns:a16="http://schemas.microsoft.com/office/drawing/2014/main" id="{2B6C9F52-18B9-47F3-A2EB-1D3E57552B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667534-385B-44BA-ADB6-29C835696D54}"/>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3856460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ED8B7-DFD7-4E23-94E2-B5360C94E18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7DE2E6E-0CB9-4C2D-BBCD-89587D9F326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FBED85-68E3-4DA6-8081-41E32C00A054}"/>
              </a:ext>
            </a:extLst>
          </p:cNvPr>
          <p:cNvSpPr>
            <a:spLocks noGrp="1"/>
          </p:cNvSpPr>
          <p:nvPr>
            <p:ph type="dt" sz="half" idx="10"/>
          </p:nvPr>
        </p:nvSpPr>
        <p:spPr/>
        <p:txBody>
          <a:bodyPr/>
          <a:lstStyle/>
          <a:p>
            <a:fld id="{476F7142-230B-42BD-AFA5-0D7CE322D40F}" type="datetimeFigureOut">
              <a:rPr lang="en-US" smtClean="0"/>
              <a:t>10/30/2025</a:t>
            </a:fld>
            <a:endParaRPr lang="en-US"/>
          </a:p>
        </p:txBody>
      </p:sp>
      <p:sp>
        <p:nvSpPr>
          <p:cNvPr id="5" name="Footer Placeholder 4">
            <a:extLst>
              <a:ext uri="{FF2B5EF4-FFF2-40B4-BE49-F238E27FC236}">
                <a16:creationId xmlns:a16="http://schemas.microsoft.com/office/drawing/2014/main" id="{4698BE0C-3416-4248-8ABD-C1DEB3DD4B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C3FB07-CD84-4DC9-92AE-597ED1132090}"/>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19160992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5BC5EA-C59B-4FBB-BA75-A5A1F36A5D6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9E1991C-36B2-49FD-A059-1853EA860A8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442055-820D-461D-BDAB-E675BBB25B73}"/>
              </a:ext>
            </a:extLst>
          </p:cNvPr>
          <p:cNvSpPr>
            <a:spLocks noGrp="1"/>
          </p:cNvSpPr>
          <p:nvPr>
            <p:ph type="dt" sz="half" idx="10"/>
          </p:nvPr>
        </p:nvSpPr>
        <p:spPr/>
        <p:txBody>
          <a:bodyPr/>
          <a:lstStyle/>
          <a:p>
            <a:fld id="{476F7142-230B-42BD-AFA5-0D7CE322D40F}" type="datetimeFigureOut">
              <a:rPr lang="en-US" smtClean="0"/>
              <a:t>10/30/2025</a:t>
            </a:fld>
            <a:endParaRPr lang="en-US"/>
          </a:p>
        </p:txBody>
      </p:sp>
      <p:sp>
        <p:nvSpPr>
          <p:cNvPr id="5" name="Footer Placeholder 4">
            <a:extLst>
              <a:ext uri="{FF2B5EF4-FFF2-40B4-BE49-F238E27FC236}">
                <a16:creationId xmlns:a16="http://schemas.microsoft.com/office/drawing/2014/main" id="{F47F350C-572C-4A25-9A7B-D244862987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1EA75C-AC7A-4DDA-A340-24B0FB6E9A42}"/>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19565619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C61D7-7B3A-40AC-9F34-4E8EDBA885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3812C2A-1A82-4B89-B7BF-1709E97158A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4AA2D6-95F2-43E6-9359-F9B7052C451A}"/>
              </a:ext>
            </a:extLst>
          </p:cNvPr>
          <p:cNvSpPr>
            <a:spLocks noGrp="1"/>
          </p:cNvSpPr>
          <p:nvPr>
            <p:ph type="dt" sz="half" idx="10"/>
          </p:nvPr>
        </p:nvSpPr>
        <p:spPr/>
        <p:txBody>
          <a:bodyPr/>
          <a:lstStyle/>
          <a:p>
            <a:fld id="{476F7142-230B-42BD-AFA5-0D7CE322D40F}" type="datetimeFigureOut">
              <a:rPr lang="en-US" smtClean="0"/>
              <a:t>10/30/2025</a:t>
            </a:fld>
            <a:endParaRPr lang="en-US"/>
          </a:p>
        </p:txBody>
      </p:sp>
      <p:sp>
        <p:nvSpPr>
          <p:cNvPr id="5" name="Footer Placeholder 4">
            <a:extLst>
              <a:ext uri="{FF2B5EF4-FFF2-40B4-BE49-F238E27FC236}">
                <a16:creationId xmlns:a16="http://schemas.microsoft.com/office/drawing/2014/main" id="{467237EB-C730-4046-9975-63821764FA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EB4399-9647-4576-B715-30435166D70E}"/>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2215178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6BABA-1C69-428A-A4F7-867F5B24F9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8BF3C65-0D32-4E35-9659-5335625B89B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7592D85-0F3E-48DF-BDAC-0A1BFE3C9651}"/>
              </a:ext>
            </a:extLst>
          </p:cNvPr>
          <p:cNvSpPr>
            <a:spLocks noGrp="1"/>
          </p:cNvSpPr>
          <p:nvPr>
            <p:ph type="dt" sz="half" idx="10"/>
          </p:nvPr>
        </p:nvSpPr>
        <p:spPr/>
        <p:txBody>
          <a:bodyPr/>
          <a:lstStyle/>
          <a:p>
            <a:fld id="{476F7142-230B-42BD-AFA5-0D7CE322D40F}" type="datetimeFigureOut">
              <a:rPr lang="en-US" smtClean="0"/>
              <a:t>10/30/2025</a:t>
            </a:fld>
            <a:endParaRPr lang="en-US"/>
          </a:p>
        </p:txBody>
      </p:sp>
      <p:sp>
        <p:nvSpPr>
          <p:cNvPr id="5" name="Footer Placeholder 4">
            <a:extLst>
              <a:ext uri="{FF2B5EF4-FFF2-40B4-BE49-F238E27FC236}">
                <a16:creationId xmlns:a16="http://schemas.microsoft.com/office/drawing/2014/main" id="{4A3AEBCE-B4FA-4C76-8E5A-A9A7564D1B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ABAFDD-E6AE-4095-915A-E476D3DBC726}"/>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3628009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C3022-36A8-45EC-96BB-7480EE81B9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12D6DBB-1CE3-4E67-B0EF-092892333A1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9878FF5-6BB9-4507-9E3F-05B605FE70B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F5BACE5-C641-4834-B935-859296A08F0D}"/>
              </a:ext>
            </a:extLst>
          </p:cNvPr>
          <p:cNvSpPr>
            <a:spLocks noGrp="1"/>
          </p:cNvSpPr>
          <p:nvPr>
            <p:ph type="dt" sz="half" idx="10"/>
          </p:nvPr>
        </p:nvSpPr>
        <p:spPr/>
        <p:txBody>
          <a:bodyPr/>
          <a:lstStyle/>
          <a:p>
            <a:fld id="{476F7142-230B-42BD-AFA5-0D7CE322D40F}" type="datetimeFigureOut">
              <a:rPr lang="en-US" smtClean="0"/>
              <a:t>10/30/2025</a:t>
            </a:fld>
            <a:endParaRPr lang="en-US"/>
          </a:p>
        </p:txBody>
      </p:sp>
      <p:sp>
        <p:nvSpPr>
          <p:cNvPr id="6" name="Footer Placeholder 5">
            <a:extLst>
              <a:ext uri="{FF2B5EF4-FFF2-40B4-BE49-F238E27FC236}">
                <a16:creationId xmlns:a16="http://schemas.microsoft.com/office/drawing/2014/main" id="{5F70C8DF-05FD-4BC1-BDEC-B04BF07BD6A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E52692-7D1D-4EEE-B59E-F9A4A7360A63}"/>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2329590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72A04-E193-4541-99F9-D8C0C44305C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55B6465-ADF1-41B1-B12F-049CFF8B629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9D5BEF8-0345-482F-99A1-FB26B4F2BB8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40EA227-ECF6-4D3E-830D-ABB578337D6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D2A692D-8DF1-488D-AB88-222916B0541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D7B32A3-5A01-4E47-ACA0-D83963A164D1}"/>
              </a:ext>
            </a:extLst>
          </p:cNvPr>
          <p:cNvSpPr>
            <a:spLocks noGrp="1"/>
          </p:cNvSpPr>
          <p:nvPr>
            <p:ph type="dt" sz="half" idx="10"/>
          </p:nvPr>
        </p:nvSpPr>
        <p:spPr/>
        <p:txBody>
          <a:bodyPr/>
          <a:lstStyle/>
          <a:p>
            <a:fld id="{476F7142-230B-42BD-AFA5-0D7CE322D40F}" type="datetimeFigureOut">
              <a:rPr lang="en-US" smtClean="0"/>
              <a:t>10/30/2025</a:t>
            </a:fld>
            <a:endParaRPr lang="en-US"/>
          </a:p>
        </p:txBody>
      </p:sp>
      <p:sp>
        <p:nvSpPr>
          <p:cNvPr id="8" name="Footer Placeholder 7">
            <a:extLst>
              <a:ext uri="{FF2B5EF4-FFF2-40B4-BE49-F238E27FC236}">
                <a16:creationId xmlns:a16="http://schemas.microsoft.com/office/drawing/2014/main" id="{A97E0516-7778-46C2-8630-EE7BB2F174D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14CBC31-0FDA-44DC-B1A1-5A86D0F6BA67}"/>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29628908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19080-702E-40B8-ADFF-E7AAA3DAFC3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4052E67-66B9-4117-973B-234C18E18BE1}"/>
              </a:ext>
            </a:extLst>
          </p:cNvPr>
          <p:cNvSpPr>
            <a:spLocks noGrp="1"/>
          </p:cNvSpPr>
          <p:nvPr>
            <p:ph type="dt" sz="half" idx="10"/>
          </p:nvPr>
        </p:nvSpPr>
        <p:spPr/>
        <p:txBody>
          <a:bodyPr/>
          <a:lstStyle/>
          <a:p>
            <a:fld id="{476F7142-230B-42BD-AFA5-0D7CE322D40F}" type="datetimeFigureOut">
              <a:rPr lang="en-US" smtClean="0"/>
              <a:t>10/30/2025</a:t>
            </a:fld>
            <a:endParaRPr lang="en-US"/>
          </a:p>
        </p:txBody>
      </p:sp>
      <p:sp>
        <p:nvSpPr>
          <p:cNvPr id="4" name="Footer Placeholder 3">
            <a:extLst>
              <a:ext uri="{FF2B5EF4-FFF2-40B4-BE49-F238E27FC236}">
                <a16:creationId xmlns:a16="http://schemas.microsoft.com/office/drawing/2014/main" id="{9ED04A53-0682-4B76-8205-ED49FABFA64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A0DDC9-A53F-430A-A29A-531DA9377514}"/>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34133187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633A75-5506-4E2D-A9DB-940DF32EA384}"/>
              </a:ext>
            </a:extLst>
          </p:cNvPr>
          <p:cNvSpPr>
            <a:spLocks noGrp="1"/>
          </p:cNvSpPr>
          <p:nvPr>
            <p:ph type="dt" sz="half" idx="10"/>
          </p:nvPr>
        </p:nvSpPr>
        <p:spPr/>
        <p:txBody>
          <a:bodyPr/>
          <a:lstStyle/>
          <a:p>
            <a:fld id="{476F7142-230B-42BD-AFA5-0D7CE322D40F}" type="datetimeFigureOut">
              <a:rPr lang="en-US" smtClean="0"/>
              <a:t>10/30/2025</a:t>
            </a:fld>
            <a:endParaRPr lang="en-US"/>
          </a:p>
        </p:txBody>
      </p:sp>
      <p:sp>
        <p:nvSpPr>
          <p:cNvPr id="3" name="Footer Placeholder 2">
            <a:extLst>
              <a:ext uri="{FF2B5EF4-FFF2-40B4-BE49-F238E27FC236}">
                <a16:creationId xmlns:a16="http://schemas.microsoft.com/office/drawing/2014/main" id="{C7C7DD41-250A-4044-9699-FD596CDFCC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1AD1713-CF94-4318-8C2A-96C6131C4C7C}"/>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3371842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A8EC2-D971-4F94-926C-1707A8C528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1FE4883-3473-497D-B435-6D87449FAF2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B981B2B-7121-41AC-81A6-E7852C25AF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EB6F1BD-E0F9-4BF2-AB00-F4A0B9401417}"/>
              </a:ext>
            </a:extLst>
          </p:cNvPr>
          <p:cNvSpPr>
            <a:spLocks noGrp="1"/>
          </p:cNvSpPr>
          <p:nvPr>
            <p:ph type="dt" sz="half" idx="10"/>
          </p:nvPr>
        </p:nvSpPr>
        <p:spPr/>
        <p:txBody>
          <a:bodyPr/>
          <a:lstStyle/>
          <a:p>
            <a:fld id="{476F7142-230B-42BD-AFA5-0D7CE322D40F}" type="datetimeFigureOut">
              <a:rPr lang="en-US" smtClean="0"/>
              <a:t>10/30/2025</a:t>
            </a:fld>
            <a:endParaRPr lang="en-US"/>
          </a:p>
        </p:txBody>
      </p:sp>
      <p:sp>
        <p:nvSpPr>
          <p:cNvPr id="6" name="Footer Placeholder 5">
            <a:extLst>
              <a:ext uri="{FF2B5EF4-FFF2-40B4-BE49-F238E27FC236}">
                <a16:creationId xmlns:a16="http://schemas.microsoft.com/office/drawing/2014/main" id="{607C2CEE-BC06-4DC3-9C8C-B889BE067E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AFA9056-115D-4184-86C6-3F33B221F78C}"/>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1720105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AD6C3-3C4C-43E0-B1E2-B95179A793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7AE7E30-D3BC-4241-BCF2-B7A6C6D3FA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84B84BC-9BAF-4F0E-B235-B0DBFD845B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53E30EF-74BF-4159-A5C3-6A6340AE1542}"/>
              </a:ext>
            </a:extLst>
          </p:cNvPr>
          <p:cNvSpPr>
            <a:spLocks noGrp="1"/>
          </p:cNvSpPr>
          <p:nvPr>
            <p:ph type="dt" sz="half" idx="10"/>
          </p:nvPr>
        </p:nvSpPr>
        <p:spPr/>
        <p:txBody>
          <a:bodyPr/>
          <a:lstStyle/>
          <a:p>
            <a:fld id="{476F7142-230B-42BD-AFA5-0D7CE322D40F}" type="datetimeFigureOut">
              <a:rPr lang="en-US" smtClean="0"/>
              <a:t>10/30/2025</a:t>
            </a:fld>
            <a:endParaRPr lang="en-US"/>
          </a:p>
        </p:txBody>
      </p:sp>
      <p:sp>
        <p:nvSpPr>
          <p:cNvPr id="6" name="Footer Placeholder 5">
            <a:extLst>
              <a:ext uri="{FF2B5EF4-FFF2-40B4-BE49-F238E27FC236}">
                <a16:creationId xmlns:a16="http://schemas.microsoft.com/office/drawing/2014/main" id="{7B3E8660-62A6-4516-8582-0CC2C539D4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FB6BEA-D4A7-468A-9E5C-AF8EFC108E73}"/>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92938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17D7273-333A-4BBA-BBA6-2DC895DCFBA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B65C0B2-305C-4039-ADE0-98B707E55E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AA9C67-2889-4BFD-8F76-89FD60BC05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6F7142-230B-42BD-AFA5-0D7CE322D40F}" type="datetimeFigureOut">
              <a:rPr lang="en-US" smtClean="0"/>
              <a:t>10/30/2025</a:t>
            </a:fld>
            <a:endParaRPr lang="en-US"/>
          </a:p>
        </p:txBody>
      </p:sp>
      <p:sp>
        <p:nvSpPr>
          <p:cNvPr id="5" name="Footer Placeholder 4">
            <a:extLst>
              <a:ext uri="{FF2B5EF4-FFF2-40B4-BE49-F238E27FC236}">
                <a16:creationId xmlns:a16="http://schemas.microsoft.com/office/drawing/2014/main" id="{F25D18EB-8146-48E4-9B59-7981E1C417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5572FAE-4C56-4AD5-A0DF-8471DDD202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2C667D-D37E-4C39-ACDF-BE5457EFA338}" type="slidenum">
              <a:rPr lang="en-US" smtClean="0"/>
              <a:t>‹#›</a:t>
            </a:fld>
            <a:endParaRPr lang="en-US"/>
          </a:p>
        </p:txBody>
      </p:sp>
    </p:spTree>
    <p:extLst>
      <p:ext uri="{BB962C8B-B14F-4D97-AF65-F5344CB8AC3E}">
        <p14:creationId xmlns:p14="http://schemas.microsoft.com/office/powerpoint/2010/main" val="3393213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D7ACEAD-3C18-408D-9855-381EC9753905}"/>
              </a:ext>
            </a:extLst>
          </p:cNvPr>
          <p:cNvSpPr txBox="1"/>
          <p:nvPr/>
        </p:nvSpPr>
        <p:spPr>
          <a:xfrm>
            <a:off x="3648456" y="859536"/>
            <a:ext cx="4370833" cy="1446550"/>
          </a:xfrm>
          <a:prstGeom prst="rect">
            <a:avLst/>
          </a:prstGeom>
          <a:noFill/>
        </p:spPr>
        <p:txBody>
          <a:bodyPr wrap="square" rtlCol="0">
            <a:spAutoFit/>
          </a:bodyPr>
          <a:lstStyle/>
          <a:p>
            <a:r>
              <a:rPr lang="en-US" sz="8800" dirty="0"/>
              <a:t>1</a:t>
            </a:r>
            <a:r>
              <a:rPr lang="sr-Latn-RS" sz="8800" dirty="0"/>
              <a:t>. VEŽBA</a:t>
            </a:r>
            <a:endParaRPr lang="en-US" sz="8800" dirty="0"/>
          </a:p>
        </p:txBody>
      </p:sp>
      <p:sp>
        <p:nvSpPr>
          <p:cNvPr id="5" name="TextBox 4">
            <a:extLst>
              <a:ext uri="{FF2B5EF4-FFF2-40B4-BE49-F238E27FC236}">
                <a16:creationId xmlns:a16="http://schemas.microsoft.com/office/drawing/2014/main" id="{994DCF35-5795-4393-BE89-1C5751B841AA}"/>
              </a:ext>
            </a:extLst>
          </p:cNvPr>
          <p:cNvSpPr txBox="1"/>
          <p:nvPr/>
        </p:nvSpPr>
        <p:spPr>
          <a:xfrm>
            <a:off x="649224" y="2578608"/>
            <a:ext cx="11274552" cy="2862322"/>
          </a:xfrm>
          <a:prstGeom prst="rect">
            <a:avLst/>
          </a:prstGeom>
          <a:noFill/>
        </p:spPr>
        <p:txBody>
          <a:bodyPr wrap="square" rtlCol="0">
            <a:spAutoFit/>
          </a:bodyPr>
          <a:lstStyle/>
          <a:p>
            <a:pPr algn="ctr"/>
            <a:r>
              <a:rPr lang="sr-Latn-CS" sz="6000" b="1" dirty="0"/>
              <a:t>Uzimanje pakovanje i slanje uzoraka stočne hrane za analizu. Metode hemijske analize</a:t>
            </a:r>
            <a:r>
              <a:rPr lang="en-US" sz="6000" b="1" dirty="0"/>
              <a:t>.</a:t>
            </a:r>
            <a:endParaRPr lang="en-US" sz="28700" b="1" dirty="0"/>
          </a:p>
        </p:txBody>
      </p:sp>
    </p:spTree>
    <p:extLst>
      <p:ext uri="{BB962C8B-B14F-4D97-AF65-F5344CB8AC3E}">
        <p14:creationId xmlns:p14="http://schemas.microsoft.com/office/powerpoint/2010/main" val="23889668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C8D9559-D604-4E03-9356-643FF9860C58}"/>
              </a:ext>
            </a:extLst>
          </p:cNvPr>
          <p:cNvSpPr/>
          <p:nvPr/>
        </p:nvSpPr>
        <p:spPr>
          <a:xfrm>
            <a:off x="109728" y="286919"/>
            <a:ext cx="11658600" cy="6778522"/>
          </a:xfrm>
          <a:prstGeom prst="rect">
            <a:avLst/>
          </a:prstGeom>
        </p:spPr>
        <p:txBody>
          <a:bodyPr wrap="square">
            <a:spAutoFit/>
          </a:bodyPr>
          <a:lstStyle/>
          <a:p>
            <a:pPr algn="just">
              <a:lnSpc>
                <a:spcPct val="115000"/>
              </a:lnSpc>
              <a:spcAft>
                <a:spcPts val="0"/>
              </a:spcAft>
            </a:pPr>
            <a:r>
              <a:rPr lang="sr-Latn-RS"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Bakterije hrane svrstavaju se u četiri grupe koje čine bakterije različitih rodova, ali imaju zajedničke karakteristike sa nutritivnog aspekta ispravnosti hrane.</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sr-Latn-RS" sz="20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Apsolutno patogene bakterije (</a:t>
            </a:r>
            <a:r>
              <a:rPr lang="sr-Latn-RS" sz="2000" b="1" i="1" dirty="0">
                <a:solidFill>
                  <a:srgbClr val="000000"/>
                </a:solidFill>
                <a:latin typeface="Arial" panose="020B0604020202020204" pitchFamily="34" charset="0"/>
                <a:ea typeface="Calibri" panose="020F0502020204030204" pitchFamily="34" charset="0"/>
                <a:cs typeface="Times New Roman" panose="02020603050405020304" pitchFamily="18" charset="0"/>
              </a:rPr>
              <a:t>Brucella, B. anthracis</a:t>
            </a:r>
            <a:r>
              <a:rPr lang="sr-Latn-RS" sz="20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 </a:t>
            </a:r>
            <a:r>
              <a:rPr lang="sr-Latn-RS"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dospevaju u hranu sa strane, ali se u njoj ne razmnožavaju, već hrana predstavlja samo vektor širenja zaraze. Hrana za životinje ne sme da sadrži ni jednu vrstu apsolutno patogenih bakterija.</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algn="just"/>
            <a:r>
              <a:rPr lang="sr-Latn-RS" sz="20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Bakterije uzročnici infekcije hranom tj. alimentarnih infekcija (</a:t>
            </a:r>
            <a:r>
              <a:rPr lang="sr-Latn-RS" sz="2000" b="1" i="1" dirty="0">
                <a:solidFill>
                  <a:srgbClr val="000000"/>
                </a:solidFill>
                <a:latin typeface="Arial" panose="020B0604020202020204" pitchFamily="34" charset="0"/>
                <a:ea typeface="Calibri" panose="020F0502020204030204" pitchFamily="34" charset="0"/>
                <a:cs typeface="Times New Roman" panose="02020603050405020304" pitchFamily="18" charset="0"/>
              </a:rPr>
              <a:t>salmonele, listerije</a:t>
            </a:r>
            <a:r>
              <a:rPr lang="sr-Latn-RS" sz="20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 </a:t>
            </a:r>
            <a:r>
              <a:rPr lang="sr-Latn-RS"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čine grupu bakterija koje se razmnožavaju i u hrani i u organizmu životinja i predstavljaju ozbiljan problem u lancu hrane. Hrana za životinje ne sme da sadrži ni jednu vrstu bakterija koje izazivaju infekciju hranom. Termičkim tretmanima (peletiranjem hrane) može se smanjiti kontaminacija bakterijama.</a:t>
            </a:r>
            <a:r>
              <a:rPr lang="en-US"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 </a:t>
            </a:r>
          </a:p>
          <a:p>
            <a:pPr algn="just"/>
            <a:r>
              <a:rPr lang="sr-Latn-RS" sz="2000" b="1" dirty="0"/>
              <a:t>Bakterije trovači hrane </a:t>
            </a:r>
            <a:r>
              <a:rPr lang="sr-Latn-RS" sz="2000" b="1" i="1" dirty="0"/>
              <a:t>(Clostridium botulinum, Clostridium perfrigens, Staph. pyogenes) </a:t>
            </a:r>
            <a:r>
              <a:rPr lang="sr-Latn-RS" sz="2000" dirty="0"/>
              <a:t>razmnožavaju se u hrani i u njoj luče toksine tako da konzumacija kontaminirane hrane izaziva trovanje životinja. Pri prisustvu ovih bakterija procenivanje hrane je vrlo teško. Nalaz klostridija ne mora da znači da one predstavljaju etiološki faktor poremećaja zdravstvenog stanja, ali isto tako hrana u kojoj nije utvrđeno prisustvo klostridija može da sadrži njihove toksine. Zato se trovanje hranom dokazuje izolacijom toksin-produkujućih sojeva, odnosno samog toksina u hrani. Hrana u kojoj je dokazano prisustvo klostridija ili toksina je neupotrebljiva.</a:t>
            </a:r>
            <a:endParaRPr lang="en-US" sz="2000" dirty="0"/>
          </a:p>
          <a:p>
            <a:pPr algn="just"/>
            <a:r>
              <a:rPr lang="sr-Latn-RS" sz="2000" b="1" dirty="0"/>
              <a:t>Saprofitske bakterije (koliformne bakterije, bacili, streptokoke, stafilokoke)</a:t>
            </a:r>
            <a:r>
              <a:rPr lang="sr-Latn-RS" sz="2000" dirty="0"/>
              <a:t> se razmnožavaju i u hrani i u organizmu životinja. Dospevši u hranu, uz odgovarajuću vlagu i temperaturu, saprofiti se razmnožavaju menjajući organoleptička, hemijska i hranljiva svojstva hrane. Obično hrana sadrži mešovite saprofite, a pri oceni značaja treba uzeti u obzir broj i vrstu mikroorganizama, zdravstveno stanje i kategoriju životinja, kao i mnoge druge faktore. Dozvoljen broj bakterija, kvasaca i plesni (u g VSM hrane) prikazan je u Tabeli 1.</a:t>
            </a:r>
            <a:endParaRPr lang="en-US" sz="2000" dirty="0"/>
          </a:p>
          <a:p>
            <a:pPr algn="just">
              <a:lnSpc>
                <a:spcPct val="115000"/>
              </a:lnSpc>
              <a:spcAft>
                <a:spcPts val="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234068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AC5DBF3-92B3-4A7D-8AE4-FD52DC3EB64E}"/>
              </a:ext>
            </a:extLst>
          </p:cNvPr>
          <p:cNvSpPr/>
          <p:nvPr/>
        </p:nvSpPr>
        <p:spPr>
          <a:xfrm>
            <a:off x="408432" y="132315"/>
            <a:ext cx="11454383" cy="2301656"/>
          </a:xfrm>
          <a:prstGeom prst="rect">
            <a:avLst/>
          </a:prstGeom>
        </p:spPr>
        <p:txBody>
          <a:bodyPr wrap="square">
            <a:spAutoFit/>
          </a:bodyPr>
          <a:lstStyle/>
          <a:p>
            <a:pPr algn="just">
              <a:lnSpc>
                <a:spcPct val="115000"/>
              </a:lnSpc>
              <a:spcAft>
                <a:spcPts val="0"/>
              </a:spcAft>
            </a:pPr>
            <a:r>
              <a:rPr lang="sr-Latn-RS" dirty="0">
                <a:solidFill>
                  <a:srgbClr val="000000"/>
                </a:solidFill>
                <a:latin typeface="Arial" panose="020B0604020202020204" pitchFamily="34" charset="0"/>
                <a:ea typeface="Calibri" panose="020F0502020204030204" pitchFamily="34" charset="0"/>
                <a:cs typeface="Times New Roman" panose="02020603050405020304" pitchFamily="18" charset="0"/>
              </a:rPr>
              <a:t>Od gljivica plesni u hrani se mogu naći saprofitske i parazitske plesni i kvasci.</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sr-Latn-RS" dirty="0">
                <a:solidFill>
                  <a:srgbClr val="000000"/>
                </a:solidFill>
                <a:latin typeface="Arial" panose="020B0604020202020204" pitchFamily="34" charset="0"/>
                <a:ea typeface="Calibri" panose="020F0502020204030204" pitchFamily="34" charset="0"/>
                <a:cs typeface="Times New Roman" panose="02020603050405020304" pitchFamily="18" charset="0"/>
              </a:rPr>
              <a:t>Saprofitske gljivice plesni </a:t>
            </a:r>
            <a:r>
              <a:rPr lang="sr-Latn-RS" i="1" dirty="0">
                <a:solidFill>
                  <a:srgbClr val="000000"/>
                </a:solidFill>
                <a:latin typeface="Arial" panose="020B0604020202020204" pitchFamily="34" charset="0"/>
                <a:ea typeface="Calibri" panose="020F0502020204030204" pitchFamily="34" charset="0"/>
                <a:cs typeface="Times New Roman" panose="02020603050405020304" pitchFamily="18" charset="0"/>
              </a:rPr>
              <a:t>(Aspergillus, Fusarium, Penicillium, Mucor) </a:t>
            </a:r>
            <a:r>
              <a:rPr lang="sr-Latn-RS" dirty="0">
                <a:solidFill>
                  <a:srgbClr val="000000"/>
                </a:solidFill>
                <a:latin typeface="Arial" panose="020B0604020202020204" pitchFamily="34" charset="0"/>
                <a:ea typeface="Calibri" panose="020F0502020204030204" pitchFamily="34" charset="0"/>
                <a:cs typeface="Times New Roman" panose="02020603050405020304" pitchFamily="18" charset="0"/>
              </a:rPr>
              <a:t>razmnožavaju se u hrani i koriste hranljive sastojke hrane, čime menjaju organoleptička i hranljiva svojstva hrane. Dozvoljen broj patogenih mikroorganizama (u g VSM hrane) prikazan je u Tabeli 2.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sr-Latn-RS" b="1" i="1" dirty="0">
                <a:solidFill>
                  <a:srgbClr val="000000"/>
                </a:solidFill>
                <a:latin typeface="Arial" panose="020B0604020202020204" pitchFamily="34" charset="0"/>
                <a:ea typeface="Calibri" panose="020F0502020204030204" pitchFamily="34" charset="0"/>
                <a:cs typeface="Times New Roman" panose="02020603050405020304" pitchFamily="18" charset="0"/>
              </a:rPr>
              <a:t>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sr-Latn-RS" b="1" i="1" dirty="0">
                <a:solidFill>
                  <a:srgbClr val="000000"/>
                </a:solidFill>
                <a:latin typeface="Arial" panose="020B0604020202020204" pitchFamily="34" charset="0"/>
                <a:ea typeface="Calibri" panose="020F0502020204030204" pitchFamily="34" charset="0"/>
                <a:cs typeface="Times New Roman" panose="02020603050405020304" pitchFamily="18" charset="0"/>
              </a:rPr>
              <a:t>Tabela 1.</a:t>
            </a:r>
            <a:r>
              <a:rPr lang="sr-Latn-RS" dirty="0">
                <a:solidFill>
                  <a:srgbClr val="000000"/>
                </a:solidFill>
                <a:latin typeface="Arial" panose="020B0604020202020204" pitchFamily="34" charset="0"/>
                <a:ea typeface="Calibri" panose="020F0502020204030204" pitchFamily="34" charset="0"/>
                <a:cs typeface="Times New Roman" panose="02020603050405020304" pitchFamily="18" charset="0"/>
              </a:rPr>
              <a:t> Maksimalno dozvoljeni broj saprofitskih mikroorganizama u hrani za životinje definisan Pravilnikom o kvalitetu hrane za životinje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Table 2">
            <a:extLst>
              <a:ext uri="{FF2B5EF4-FFF2-40B4-BE49-F238E27FC236}">
                <a16:creationId xmlns:a16="http://schemas.microsoft.com/office/drawing/2014/main" id="{A9B2795A-D1A5-4DA8-96BC-C564AEECE8B2}"/>
              </a:ext>
            </a:extLst>
          </p:cNvPr>
          <p:cNvGraphicFramePr>
            <a:graphicFrameLocks noGrp="1"/>
          </p:cNvGraphicFramePr>
          <p:nvPr>
            <p:extLst>
              <p:ext uri="{D42A27DB-BD31-4B8C-83A1-F6EECF244321}">
                <p14:modId xmlns:p14="http://schemas.microsoft.com/office/powerpoint/2010/main" val="71240733"/>
              </p:ext>
            </p:extLst>
          </p:nvPr>
        </p:nvGraphicFramePr>
        <p:xfrm>
          <a:off x="368808" y="2433971"/>
          <a:ext cx="11454383" cy="1599946"/>
        </p:xfrm>
        <a:graphic>
          <a:graphicData uri="http://schemas.openxmlformats.org/drawingml/2006/table">
            <a:tbl>
              <a:tblPr firstRow="1" firstCol="1" bandRow="1" bandCol="1">
                <a:tableStyleId>{5C22544A-7EE6-4342-B048-85BDC9FD1C3A}</a:tableStyleId>
              </a:tblPr>
              <a:tblGrid>
                <a:gridCol w="3957707">
                  <a:extLst>
                    <a:ext uri="{9D8B030D-6E8A-4147-A177-3AD203B41FA5}">
                      <a16:colId xmlns:a16="http://schemas.microsoft.com/office/drawing/2014/main" val="847968575"/>
                    </a:ext>
                  </a:extLst>
                </a:gridCol>
                <a:gridCol w="2338587">
                  <a:extLst>
                    <a:ext uri="{9D8B030D-6E8A-4147-A177-3AD203B41FA5}">
                      <a16:colId xmlns:a16="http://schemas.microsoft.com/office/drawing/2014/main" val="1602565661"/>
                    </a:ext>
                  </a:extLst>
                </a:gridCol>
                <a:gridCol w="1918581">
                  <a:extLst>
                    <a:ext uri="{9D8B030D-6E8A-4147-A177-3AD203B41FA5}">
                      <a16:colId xmlns:a16="http://schemas.microsoft.com/office/drawing/2014/main" val="87400236"/>
                    </a:ext>
                  </a:extLst>
                </a:gridCol>
                <a:gridCol w="3239508">
                  <a:extLst>
                    <a:ext uri="{9D8B030D-6E8A-4147-A177-3AD203B41FA5}">
                      <a16:colId xmlns:a16="http://schemas.microsoft.com/office/drawing/2014/main" val="2111644333"/>
                    </a:ext>
                  </a:extLst>
                </a:gridCol>
              </a:tblGrid>
              <a:tr h="0">
                <a:tc>
                  <a:txBody>
                    <a:bodyPr/>
                    <a:lstStyle/>
                    <a:p>
                      <a:pPr algn="ctr">
                        <a:lnSpc>
                          <a:spcPct val="115000"/>
                        </a:lnSpc>
                        <a:spcAft>
                          <a:spcPts val="0"/>
                        </a:spcAft>
                      </a:pPr>
                      <a:r>
                        <a:rPr lang="sr-Latn-RS" sz="1600" dirty="0">
                          <a:effectLst/>
                        </a:rPr>
                        <a:t>Hraniva i smeše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sr-Latn-RS" sz="1600" dirty="0">
                          <a:effectLst/>
                        </a:rPr>
                        <a:t>Broj bakterija u 1 g</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sr-Latn-RS" sz="1600">
                          <a:effectLst/>
                        </a:rPr>
                        <a:t>Broj kvasaca i plesni u 1 g</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sr-Latn-RS" sz="1600">
                          <a:effectLst/>
                        </a:rPr>
                        <a:t>Dopušteno odstupanje utvrđeno mikrobiološkom pretragom</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09793178"/>
                  </a:ext>
                </a:extLst>
              </a:tr>
              <a:tr h="0">
                <a:tc>
                  <a:txBody>
                    <a:bodyPr/>
                    <a:lstStyle/>
                    <a:p>
                      <a:pPr>
                        <a:lnSpc>
                          <a:spcPct val="115000"/>
                        </a:lnSpc>
                        <a:spcAft>
                          <a:spcPts val="0"/>
                        </a:spcAft>
                      </a:pPr>
                      <a:r>
                        <a:rPr lang="sr-Latn-RS" sz="1600">
                          <a:effectLst/>
                        </a:rPr>
                        <a:t>Hraniva biljnog porekla</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600" dirty="0">
                          <a:effectLst/>
                        </a:rPr>
                        <a:t>12.000.000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600" dirty="0">
                          <a:effectLst/>
                        </a:rPr>
                        <a:t>200.000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6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41294594"/>
                  </a:ext>
                </a:extLst>
              </a:tr>
              <a:tr h="0">
                <a:tc>
                  <a:txBody>
                    <a:bodyPr/>
                    <a:lstStyle/>
                    <a:p>
                      <a:pPr>
                        <a:lnSpc>
                          <a:spcPct val="115000"/>
                        </a:lnSpc>
                        <a:spcAft>
                          <a:spcPts val="0"/>
                        </a:spcAft>
                      </a:pPr>
                      <a:r>
                        <a:rPr lang="sr-Latn-RS" sz="1600">
                          <a:effectLst/>
                        </a:rPr>
                        <a:t>Hraniva animalnog porekla</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600">
                          <a:effectLst/>
                        </a:rPr>
                        <a:t>6.000.000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600" dirty="0">
                          <a:effectLst/>
                        </a:rPr>
                        <a:t>10.000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600" dirty="0">
                          <a:effectLst/>
                        </a:rPr>
                        <a:t>10%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78640868"/>
                  </a:ext>
                </a:extLst>
              </a:tr>
              <a:tr h="0">
                <a:tc>
                  <a:txBody>
                    <a:bodyPr/>
                    <a:lstStyle/>
                    <a:p>
                      <a:pPr>
                        <a:lnSpc>
                          <a:spcPct val="115000"/>
                        </a:lnSpc>
                        <a:spcAft>
                          <a:spcPts val="0"/>
                        </a:spcAft>
                      </a:pPr>
                      <a:r>
                        <a:rPr lang="sr-Latn-RS" sz="1600">
                          <a:effectLst/>
                        </a:rPr>
                        <a:t>Smeše za mlade životinje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600">
                          <a:effectLst/>
                        </a:rPr>
                        <a:t>3.000.000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600">
                          <a:effectLst/>
                        </a:rPr>
                        <a:t>50.000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600" dirty="0">
                          <a:effectLst/>
                        </a:rPr>
                        <a:t>10%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22577154"/>
                  </a:ext>
                </a:extLst>
              </a:tr>
              <a:tr h="0">
                <a:tc>
                  <a:txBody>
                    <a:bodyPr/>
                    <a:lstStyle/>
                    <a:p>
                      <a:pPr>
                        <a:lnSpc>
                          <a:spcPct val="115000"/>
                        </a:lnSpc>
                        <a:spcAft>
                          <a:spcPts val="0"/>
                        </a:spcAft>
                      </a:pPr>
                      <a:r>
                        <a:rPr lang="sr-Latn-RS" sz="1600">
                          <a:effectLst/>
                        </a:rPr>
                        <a:t>Smeše za odrasle životinje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600">
                          <a:effectLst/>
                        </a:rPr>
                        <a:t>5.000.000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600">
                          <a:effectLst/>
                        </a:rPr>
                        <a:t>200.000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600" dirty="0">
                          <a:effectLst/>
                        </a:rPr>
                        <a:t>15%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17713537"/>
                  </a:ext>
                </a:extLst>
              </a:tr>
            </a:tbl>
          </a:graphicData>
        </a:graphic>
      </p:graphicFrame>
      <p:sp>
        <p:nvSpPr>
          <p:cNvPr id="4" name="Rectangle 3">
            <a:extLst>
              <a:ext uri="{FF2B5EF4-FFF2-40B4-BE49-F238E27FC236}">
                <a16:creationId xmlns:a16="http://schemas.microsoft.com/office/drawing/2014/main" id="{ABC9BD73-D5C9-47D0-8E73-875901377E4B}"/>
              </a:ext>
            </a:extLst>
          </p:cNvPr>
          <p:cNvSpPr/>
          <p:nvPr/>
        </p:nvSpPr>
        <p:spPr>
          <a:xfrm>
            <a:off x="530351" y="4549013"/>
            <a:ext cx="11210544" cy="708912"/>
          </a:xfrm>
          <a:prstGeom prst="rect">
            <a:avLst/>
          </a:prstGeom>
        </p:spPr>
        <p:txBody>
          <a:bodyPr wrap="square">
            <a:spAutoFit/>
          </a:bodyPr>
          <a:lstStyle/>
          <a:p>
            <a:pPr algn="ctr">
              <a:lnSpc>
                <a:spcPct val="115000"/>
              </a:lnSpc>
              <a:spcAft>
                <a:spcPts val="0"/>
              </a:spcAft>
            </a:pPr>
            <a:r>
              <a:rPr lang="sr-Latn-RS" b="1" i="1" dirty="0">
                <a:solidFill>
                  <a:srgbClr val="000000"/>
                </a:solidFill>
                <a:latin typeface="Arial" panose="020B0604020202020204" pitchFamily="34" charset="0"/>
                <a:ea typeface="Calibri" panose="020F0502020204030204" pitchFamily="34" charset="0"/>
                <a:cs typeface="Times New Roman" panose="02020603050405020304" pitchFamily="18" charset="0"/>
              </a:rPr>
              <a:t>Tabela 2. </a:t>
            </a:r>
            <a:r>
              <a:rPr lang="sr-Latn-RS" dirty="0">
                <a:solidFill>
                  <a:srgbClr val="000000"/>
                </a:solidFill>
                <a:latin typeface="Arial" panose="020B0604020202020204" pitchFamily="34" charset="0"/>
                <a:ea typeface="Calibri" panose="020F0502020204030204" pitchFamily="34" charset="0"/>
                <a:cs typeface="Times New Roman" panose="02020603050405020304" pitchFamily="18" charset="0"/>
              </a:rPr>
              <a:t>Broj mikroorganizama po vrstama u hrani za životinje definisan Pravilnikom o kvalitetu hrane za životinje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5" name="Table 4">
            <a:extLst>
              <a:ext uri="{FF2B5EF4-FFF2-40B4-BE49-F238E27FC236}">
                <a16:creationId xmlns:a16="http://schemas.microsoft.com/office/drawing/2014/main" id="{BBBEBF0B-FF66-4FC6-B04D-E660B1562B0C}"/>
              </a:ext>
            </a:extLst>
          </p:cNvPr>
          <p:cNvGraphicFramePr>
            <a:graphicFrameLocks noGrp="1"/>
          </p:cNvGraphicFramePr>
          <p:nvPr>
            <p:extLst>
              <p:ext uri="{D42A27DB-BD31-4B8C-83A1-F6EECF244321}">
                <p14:modId xmlns:p14="http://schemas.microsoft.com/office/powerpoint/2010/main" val="1559001296"/>
              </p:ext>
            </p:extLst>
          </p:nvPr>
        </p:nvGraphicFramePr>
        <p:xfrm>
          <a:off x="449579" y="5257925"/>
          <a:ext cx="11413236" cy="1319530"/>
        </p:xfrm>
        <a:graphic>
          <a:graphicData uri="http://schemas.openxmlformats.org/drawingml/2006/table">
            <a:tbl>
              <a:tblPr firstRow="1" firstCol="1" bandRow="1" bandCol="1">
                <a:tableStyleId>{5C22544A-7EE6-4342-B048-85BDC9FD1C3A}</a:tableStyleId>
              </a:tblPr>
              <a:tblGrid>
                <a:gridCol w="5873478">
                  <a:extLst>
                    <a:ext uri="{9D8B030D-6E8A-4147-A177-3AD203B41FA5}">
                      <a16:colId xmlns:a16="http://schemas.microsoft.com/office/drawing/2014/main" val="3020326143"/>
                    </a:ext>
                  </a:extLst>
                </a:gridCol>
                <a:gridCol w="2364647">
                  <a:extLst>
                    <a:ext uri="{9D8B030D-6E8A-4147-A177-3AD203B41FA5}">
                      <a16:colId xmlns:a16="http://schemas.microsoft.com/office/drawing/2014/main" val="2285288351"/>
                    </a:ext>
                  </a:extLst>
                </a:gridCol>
                <a:gridCol w="3175111">
                  <a:extLst>
                    <a:ext uri="{9D8B030D-6E8A-4147-A177-3AD203B41FA5}">
                      <a16:colId xmlns:a16="http://schemas.microsoft.com/office/drawing/2014/main" val="2555115229"/>
                    </a:ext>
                  </a:extLst>
                </a:gridCol>
              </a:tblGrid>
              <a:tr h="0">
                <a:tc>
                  <a:txBody>
                    <a:bodyPr/>
                    <a:lstStyle/>
                    <a:p>
                      <a:pPr algn="ctr">
                        <a:lnSpc>
                          <a:spcPct val="115000"/>
                        </a:lnSpc>
                        <a:spcAft>
                          <a:spcPts val="0"/>
                        </a:spcAft>
                      </a:pPr>
                      <a:r>
                        <a:rPr lang="sr-Latn-RS" sz="1600" dirty="0">
                          <a:effectLst/>
                        </a:rPr>
                        <a:t>Vrsta mikroorganizama</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600">
                          <a:effectLst/>
                        </a:rPr>
                        <a:t>Proizvod</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600">
                          <a:effectLst/>
                        </a:rPr>
                        <a:t>Broj mikroorganizama</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84540314"/>
                  </a:ext>
                </a:extLst>
              </a:tr>
              <a:tr h="0">
                <a:tc>
                  <a:txBody>
                    <a:bodyPr/>
                    <a:lstStyle/>
                    <a:p>
                      <a:pPr algn="just">
                        <a:lnSpc>
                          <a:spcPct val="115000"/>
                        </a:lnSpc>
                        <a:spcAft>
                          <a:spcPts val="0"/>
                        </a:spcAft>
                      </a:pPr>
                      <a:r>
                        <a:rPr lang="sr-Latn-RS" sz="1600" dirty="0">
                          <a:effectLst/>
                        </a:rPr>
                        <a:t>Salmonellae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sr-Latn-RS" sz="1600">
                          <a:effectLst/>
                        </a:rPr>
                        <a:t>hraniva i smeše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600">
                          <a:effectLst/>
                        </a:rPr>
                        <a:t>0 u 50 g</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83552108"/>
                  </a:ext>
                </a:extLst>
              </a:tr>
              <a:tr h="0">
                <a:tc>
                  <a:txBody>
                    <a:bodyPr/>
                    <a:lstStyle/>
                    <a:p>
                      <a:pPr algn="just">
                        <a:lnSpc>
                          <a:spcPct val="115000"/>
                        </a:lnSpc>
                        <a:spcAft>
                          <a:spcPts val="0"/>
                        </a:spcAft>
                      </a:pPr>
                      <a:r>
                        <a:rPr lang="sr-Latn-RS" sz="1600" dirty="0">
                          <a:effectLst/>
                        </a:rPr>
                        <a:t>Clostridium botulinum, Clostrifdium perfrigens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sr-Latn-RS" sz="1600">
                          <a:effectLst/>
                        </a:rPr>
                        <a:t>hraniva i smeše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600">
                          <a:effectLst/>
                        </a:rPr>
                        <a:t>0 u 50 g</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84169685"/>
                  </a:ext>
                </a:extLst>
              </a:tr>
              <a:tr h="0">
                <a:tc>
                  <a:txBody>
                    <a:bodyPr/>
                    <a:lstStyle/>
                    <a:p>
                      <a:pPr algn="just">
                        <a:lnSpc>
                          <a:spcPct val="115000"/>
                        </a:lnSpc>
                        <a:spcAft>
                          <a:spcPts val="0"/>
                        </a:spcAft>
                      </a:pPr>
                      <a:r>
                        <a:rPr lang="sr-Latn-RS" sz="1600">
                          <a:effectLst/>
                        </a:rPr>
                        <a:t>Staphylococcus pyogenes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sr-Latn-RS" sz="1600" dirty="0">
                          <a:effectLst/>
                        </a:rPr>
                        <a:t>hraniva i smeše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600" dirty="0">
                          <a:effectLst/>
                        </a:rPr>
                        <a:t>0 u 50 g</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8120458"/>
                  </a:ext>
                </a:extLst>
              </a:tr>
              <a:tr h="0">
                <a:tc>
                  <a:txBody>
                    <a:bodyPr/>
                    <a:lstStyle/>
                    <a:p>
                      <a:pPr algn="just">
                        <a:lnSpc>
                          <a:spcPct val="115000"/>
                        </a:lnSpc>
                        <a:spcAft>
                          <a:spcPts val="0"/>
                        </a:spcAft>
                      </a:pPr>
                      <a:r>
                        <a:rPr lang="sr-Latn-RS" sz="1600">
                          <a:effectLst/>
                        </a:rPr>
                        <a:t>Ostali mikroorganizmi</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sr-Latn-RS" sz="1600">
                          <a:effectLst/>
                        </a:rPr>
                        <a:t>hraniva i smeše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600" dirty="0">
                          <a:effectLst/>
                        </a:rPr>
                        <a:t>0 u 50 g</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96976569"/>
                  </a:ext>
                </a:extLst>
              </a:tr>
            </a:tbl>
          </a:graphicData>
        </a:graphic>
      </p:graphicFrame>
    </p:spTree>
    <p:extLst>
      <p:ext uri="{BB962C8B-B14F-4D97-AF65-F5344CB8AC3E}">
        <p14:creationId xmlns:p14="http://schemas.microsoft.com/office/powerpoint/2010/main" val="739946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D1100C5-CC15-4D67-B888-C374C9A11D6E}"/>
              </a:ext>
            </a:extLst>
          </p:cNvPr>
          <p:cNvSpPr/>
          <p:nvPr/>
        </p:nvSpPr>
        <p:spPr>
          <a:xfrm>
            <a:off x="594360" y="526154"/>
            <a:ext cx="11219688" cy="3257302"/>
          </a:xfrm>
          <a:prstGeom prst="rect">
            <a:avLst/>
          </a:prstGeom>
        </p:spPr>
        <p:txBody>
          <a:bodyPr wrap="square">
            <a:spAutoFit/>
          </a:bodyPr>
          <a:lstStyle/>
          <a:p>
            <a:pPr algn="just">
              <a:lnSpc>
                <a:spcPct val="115000"/>
              </a:lnSpc>
              <a:spcAft>
                <a:spcPts val="0"/>
              </a:spcAft>
            </a:pPr>
            <a:r>
              <a:rPr lang="sr-Latn-RS" dirty="0">
                <a:solidFill>
                  <a:srgbClr val="000000"/>
                </a:solidFill>
                <a:latin typeface="Arial" panose="020B0604020202020204" pitchFamily="34" charset="0"/>
                <a:ea typeface="Calibri" panose="020F0502020204030204" pitchFamily="34" charset="0"/>
                <a:cs typeface="Times New Roman" panose="02020603050405020304" pitchFamily="18" charset="0"/>
              </a:rPr>
              <a:t>Parazitske gljivice plesni izazivaju mikoze biljaka, a s obzirom da veći broj ovih gljivica luči toksine, za procenjivanje ispravnosti hrane za životinje od značaja su rodovi </a:t>
            </a:r>
            <a:r>
              <a:rPr lang="sr-Latn-RS" i="1" dirty="0">
                <a:solidFill>
                  <a:srgbClr val="000000"/>
                </a:solidFill>
                <a:latin typeface="Arial" panose="020B0604020202020204" pitchFamily="34" charset="0"/>
                <a:ea typeface="Calibri" panose="020F0502020204030204" pitchFamily="34" charset="0"/>
                <a:cs typeface="Times New Roman" panose="02020603050405020304" pitchFamily="18" charset="0"/>
              </a:rPr>
              <a:t>Claviceps, Ustillago, Tilletia, Puccinia </a:t>
            </a:r>
            <a:r>
              <a:rPr lang="sr-Latn-RS" dirty="0">
                <a:solidFill>
                  <a:srgbClr val="000000"/>
                </a:solidFill>
                <a:latin typeface="Arial" panose="020B0604020202020204" pitchFamily="34" charset="0"/>
                <a:ea typeface="Calibri" panose="020F0502020204030204" pitchFamily="34" charset="0"/>
                <a:cs typeface="Times New Roman" panose="02020603050405020304" pitchFamily="18" charset="0"/>
              </a:rPr>
              <a:t>i </a:t>
            </a:r>
            <a:r>
              <a:rPr lang="sr-Latn-RS" i="1" dirty="0">
                <a:solidFill>
                  <a:srgbClr val="000000"/>
                </a:solidFill>
                <a:latin typeface="Arial" panose="020B0604020202020204" pitchFamily="34" charset="0"/>
                <a:ea typeface="Calibri" panose="020F0502020204030204" pitchFamily="34" charset="0"/>
                <a:cs typeface="Times New Roman" panose="02020603050405020304" pitchFamily="18" charset="0"/>
              </a:rPr>
              <a:t>Uromyces. </a:t>
            </a:r>
            <a:r>
              <a:rPr lang="sr-Latn-RS" dirty="0">
                <a:solidFill>
                  <a:srgbClr val="000000"/>
                </a:solidFill>
                <a:latin typeface="Arial" panose="020B0604020202020204" pitchFamily="34" charset="0"/>
                <a:ea typeface="Calibri" panose="020F0502020204030204" pitchFamily="34" charset="0"/>
                <a:cs typeface="Times New Roman" panose="02020603050405020304" pitchFamily="18" charset="0"/>
              </a:rPr>
              <a:t>Procena zagađenja hrane zavisi od vrste i kategorije domaćih životinja, kao i stepena infestiranosti, dok je Pravilnikom, (Tabela 3), regulisan samo sadržaj ražene glavnice (</a:t>
            </a:r>
            <a:r>
              <a:rPr lang="sr-Latn-RS" i="1" dirty="0">
                <a:solidFill>
                  <a:srgbClr val="000000"/>
                </a:solidFill>
                <a:latin typeface="Arial" panose="020B0604020202020204" pitchFamily="34" charset="0"/>
                <a:ea typeface="Calibri" panose="020F0502020204030204" pitchFamily="34" charset="0"/>
                <a:cs typeface="Times New Roman" panose="02020603050405020304" pitchFamily="18" charset="0"/>
              </a:rPr>
              <a:t>Claviceps purpurea</a:t>
            </a:r>
            <a:r>
              <a:rPr lang="sr-Latn-RS" dirty="0">
                <a:solidFill>
                  <a:srgbClr val="000000"/>
                </a:solidFill>
                <a:latin typeface="Arial" panose="020B0604020202020204" pitchFamily="34" charset="0"/>
                <a:ea typeface="Calibri" panose="020F0502020204030204" pitchFamily="34" charset="0"/>
                <a:cs typeface="Times New Roman" panose="02020603050405020304" pitchFamily="18" charset="0"/>
              </a:rPr>
              <a:t>). U hrani za životinje mogu se naći razne vrste gljivica kvasca (</a:t>
            </a:r>
            <a:r>
              <a:rPr lang="sr-Latn-RS" i="1" dirty="0">
                <a:solidFill>
                  <a:srgbClr val="000000"/>
                </a:solidFill>
                <a:latin typeface="Arial" panose="020B0604020202020204" pitchFamily="34" charset="0"/>
                <a:ea typeface="Calibri" panose="020F0502020204030204" pitchFamily="34" charset="0"/>
                <a:cs typeface="Times New Roman" panose="02020603050405020304" pitchFamily="18" charset="0"/>
              </a:rPr>
              <a:t>Candida</a:t>
            </a:r>
            <a:r>
              <a:rPr lang="sr-Latn-RS" dirty="0">
                <a:solidFill>
                  <a:srgbClr val="000000"/>
                </a:solidFill>
                <a:latin typeface="Arial" panose="020B0604020202020204" pitchFamily="34" charset="0"/>
                <a:ea typeface="Calibri" panose="020F0502020204030204" pitchFamily="34" charset="0"/>
                <a:cs typeface="Times New Roman" panose="02020603050405020304" pitchFamily="18" charset="0"/>
              </a:rPr>
              <a:t>) koje predstavljaju saprofitsku mikrofloru digestivnog trakta. O štetnosti, toksičnosti, gljivice kvasca iz hrane za sada nema dovoljno podataka, pa je i procena upotrebljivosti relativno teška. Tumačenje toksičnosti se vrši na osnovu maksimalno dozvoljenog nivoa mikotoksina u hrani za životinje (Tabela 4).</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sr-Latn-RS" dirty="0">
                <a:solidFill>
                  <a:srgbClr val="000000"/>
                </a:solidFill>
                <a:latin typeface="Arial" panose="020B0604020202020204" pitchFamily="34" charset="0"/>
                <a:ea typeface="Calibri" panose="020F0502020204030204" pitchFamily="34" charset="0"/>
                <a:cs typeface="Times New Roman" panose="02020603050405020304" pitchFamily="18" charset="0"/>
              </a:rPr>
              <a:t>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sr-Latn-RS" b="1" i="1" dirty="0">
                <a:solidFill>
                  <a:srgbClr val="000000"/>
                </a:solidFill>
                <a:latin typeface="Arial" panose="020B0604020202020204" pitchFamily="34" charset="0"/>
                <a:ea typeface="Calibri" panose="020F0502020204030204" pitchFamily="34" charset="0"/>
                <a:cs typeface="Times New Roman" panose="02020603050405020304" pitchFamily="18" charset="0"/>
              </a:rPr>
              <a:t>Tabela 3.</a:t>
            </a:r>
            <a:r>
              <a:rPr lang="sr-Latn-RS" dirty="0">
                <a:solidFill>
                  <a:srgbClr val="000000"/>
                </a:solidFill>
                <a:latin typeface="Arial" panose="020B0604020202020204" pitchFamily="34" charset="0"/>
                <a:ea typeface="Calibri" panose="020F0502020204030204" pitchFamily="34" charset="0"/>
                <a:cs typeface="Times New Roman" panose="02020603050405020304" pitchFamily="18" charset="0"/>
              </a:rPr>
              <a:t> Parazitske gljivice u hrani za životinje definisane Pravilnikom o kvalitetu hrane za životinje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5" name="Table 4">
            <a:extLst>
              <a:ext uri="{FF2B5EF4-FFF2-40B4-BE49-F238E27FC236}">
                <a16:creationId xmlns:a16="http://schemas.microsoft.com/office/drawing/2014/main" id="{655B19C7-2F90-45E8-8F79-7FA418F53A79}"/>
              </a:ext>
            </a:extLst>
          </p:cNvPr>
          <p:cNvGraphicFramePr>
            <a:graphicFrameLocks noGrp="1"/>
          </p:cNvGraphicFramePr>
          <p:nvPr>
            <p:extLst>
              <p:ext uri="{D42A27DB-BD31-4B8C-83A1-F6EECF244321}">
                <p14:modId xmlns:p14="http://schemas.microsoft.com/office/powerpoint/2010/main" val="334182818"/>
              </p:ext>
            </p:extLst>
          </p:nvPr>
        </p:nvGraphicFramePr>
        <p:xfrm>
          <a:off x="841248" y="3914235"/>
          <a:ext cx="10287001" cy="1212470"/>
        </p:xfrm>
        <a:graphic>
          <a:graphicData uri="http://schemas.openxmlformats.org/drawingml/2006/table">
            <a:tbl>
              <a:tblPr firstRow="1" firstCol="1" bandRow="1" bandCol="1">
                <a:tableStyleId>{5C22544A-7EE6-4342-B048-85BDC9FD1C3A}</a:tableStyleId>
              </a:tblPr>
              <a:tblGrid>
                <a:gridCol w="4684796">
                  <a:extLst>
                    <a:ext uri="{9D8B030D-6E8A-4147-A177-3AD203B41FA5}">
                      <a16:colId xmlns:a16="http://schemas.microsoft.com/office/drawing/2014/main" val="880047728"/>
                    </a:ext>
                  </a:extLst>
                </a:gridCol>
                <a:gridCol w="3045494">
                  <a:extLst>
                    <a:ext uri="{9D8B030D-6E8A-4147-A177-3AD203B41FA5}">
                      <a16:colId xmlns:a16="http://schemas.microsoft.com/office/drawing/2014/main" val="3745164353"/>
                    </a:ext>
                  </a:extLst>
                </a:gridCol>
                <a:gridCol w="2556711">
                  <a:extLst>
                    <a:ext uri="{9D8B030D-6E8A-4147-A177-3AD203B41FA5}">
                      <a16:colId xmlns:a16="http://schemas.microsoft.com/office/drawing/2014/main" val="1489055679"/>
                    </a:ext>
                  </a:extLst>
                </a:gridCol>
              </a:tblGrid>
              <a:tr h="0">
                <a:tc>
                  <a:txBody>
                    <a:bodyPr/>
                    <a:lstStyle/>
                    <a:p>
                      <a:pPr algn="ctr">
                        <a:lnSpc>
                          <a:spcPct val="115000"/>
                        </a:lnSpc>
                        <a:spcAft>
                          <a:spcPts val="0"/>
                        </a:spcAft>
                      </a:pPr>
                      <a:r>
                        <a:rPr lang="sr-Latn-RS" sz="2400" dirty="0">
                          <a:effectLst/>
                        </a:rPr>
                        <a:t>Vrsta parazitske gljivice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2400">
                          <a:effectLst/>
                        </a:rPr>
                        <a:t>Hrana za životinje</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2400">
                          <a:effectLst/>
                        </a:rPr>
                        <a:t>mg/kg (ppm)</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15973521"/>
                  </a:ext>
                </a:extLst>
              </a:tr>
              <a:tr h="0">
                <a:tc>
                  <a:txBody>
                    <a:bodyPr/>
                    <a:lstStyle/>
                    <a:p>
                      <a:pPr algn="just">
                        <a:lnSpc>
                          <a:spcPct val="115000"/>
                        </a:lnSpc>
                        <a:spcAft>
                          <a:spcPts val="0"/>
                        </a:spcAft>
                      </a:pPr>
                      <a:r>
                        <a:rPr lang="sr-Latn-RS" sz="2400" dirty="0">
                          <a:effectLst/>
                        </a:rPr>
                        <a:t>Secale cornutum (Claviceps purpurea)</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2400" dirty="0">
                          <a:effectLst/>
                        </a:rPr>
                        <a:t>Zrna i smeše od žita</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2400" dirty="0">
                          <a:effectLst/>
                        </a:rPr>
                        <a:t>1000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31840468"/>
                  </a:ext>
                </a:extLst>
              </a:tr>
            </a:tbl>
          </a:graphicData>
        </a:graphic>
      </p:graphicFrame>
    </p:spTree>
    <p:extLst>
      <p:ext uri="{BB962C8B-B14F-4D97-AF65-F5344CB8AC3E}">
        <p14:creationId xmlns:p14="http://schemas.microsoft.com/office/powerpoint/2010/main" val="14255315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3334EBE-BA53-416D-A4D0-3E37633A035A}"/>
              </a:ext>
            </a:extLst>
          </p:cNvPr>
          <p:cNvSpPr/>
          <p:nvPr/>
        </p:nvSpPr>
        <p:spPr>
          <a:xfrm>
            <a:off x="2002536" y="0"/>
            <a:ext cx="7772400" cy="708912"/>
          </a:xfrm>
          <a:prstGeom prst="rect">
            <a:avLst/>
          </a:prstGeom>
        </p:spPr>
        <p:txBody>
          <a:bodyPr wrap="square">
            <a:spAutoFit/>
          </a:bodyPr>
          <a:lstStyle/>
          <a:p>
            <a:pPr algn="ctr">
              <a:lnSpc>
                <a:spcPct val="115000"/>
              </a:lnSpc>
              <a:spcAft>
                <a:spcPts val="0"/>
              </a:spcAft>
            </a:pPr>
            <a:r>
              <a:rPr lang="sr-Latn-RS" b="1" i="1" dirty="0">
                <a:solidFill>
                  <a:srgbClr val="000000"/>
                </a:solidFill>
                <a:latin typeface="Arial" panose="020B0604020202020204" pitchFamily="34" charset="0"/>
                <a:ea typeface="Calibri" panose="020F0502020204030204" pitchFamily="34" charset="0"/>
                <a:cs typeface="Times New Roman" panose="02020603050405020304" pitchFamily="18" charset="0"/>
              </a:rPr>
              <a:t>Tabela 4.</a:t>
            </a:r>
            <a:r>
              <a:rPr lang="sr-Latn-RS" dirty="0">
                <a:solidFill>
                  <a:srgbClr val="000000"/>
                </a:solidFill>
                <a:latin typeface="Arial" panose="020B0604020202020204" pitchFamily="34" charset="0"/>
                <a:ea typeface="Calibri" panose="020F0502020204030204" pitchFamily="34" charset="0"/>
                <a:cs typeface="Times New Roman" panose="02020603050405020304" pitchFamily="18" charset="0"/>
              </a:rPr>
              <a:t> Maksimalno dozvoljeni nivo mikotoksina u hrani za životinje definisan Pravilnikom o kvalitetu hrane za životinje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Table 2">
            <a:extLst>
              <a:ext uri="{FF2B5EF4-FFF2-40B4-BE49-F238E27FC236}">
                <a16:creationId xmlns:a16="http://schemas.microsoft.com/office/drawing/2014/main" id="{3C84A7F8-CB3D-4FD4-9F17-67209F759CAF}"/>
              </a:ext>
            </a:extLst>
          </p:cNvPr>
          <p:cNvGraphicFramePr>
            <a:graphicFrameLocks noGrp="1"/>
          </p:cNvGraphicFramePr>
          <p:nvPr>
            <p:extLst>
              <p:ext uri="{D42A27DB-BD31-4B8C-83A1-F6EECF244321}">
                <p14:modId xmlns:p14="http://schemas.microsoft.com/office/powerpoint/2010/main" val="2336216317"/>
              </p:ext>
            </p:extLst>
          </p:nvPr>
        </p:nvGraphicFramePr>
        <p:xfrm>
          <a:off x="443484" y="736712"/>
          <a:ext cx="10890504" cy="6121288"/>
        </p:xfrm>
        <a:graphic>
          <a:graphicData uri="http://schemas.openxmlformats.org/drawingml/2006/table">
            <a:tbl>
              <a:tblPr firstRow="1" firstCol="1" bandRow="1" bandCol="1">
                <a:tableStyleId>{5C22544A-7EE6-4342-B048-85BDC9FD1C3A}</a:tableStyleId>
              </a:tblPr>
              <a:tblGrid>
                <a:gridCol w="4086249">
                  <a:extLst>
                    <a:ext uri="{9D8B030D-6E8A-4147-A177-3AD203B41FA5}">
                      <a16:colId xmlns:a16="http://schemas.microsoft.com/office/drawing/2014/main" val="590054868"/>
                    </a:ext>
                  </a:extLst>
                </a:gridCol>
                <a:gridCol w="4086249">
                  <a:extLst>
                    <a:ext uri="{9D8B030D-6E8A-4147-A177-3AD203B41FA5}">
                      <a16:colId xmlns:a16="http://schemas.microsoft.com/office/drawing/2014/main" val="624755482"/>
                    </a:ext>
                  </a:extLst>
                </a:gridCol>
                <a:gridCol w="2718006">
                  <a:extLst>
                    <a:ext uri="{9D8B030D-6E8A-4147-A177-3AD203B41FA5}">
                      <a16:colId xmlns:a16="http://schemas.microsoft.com/office/drawing/2014/main" val="2064841820"/>
                    </a:ext>
                  </a:extLst>
                </a:gridCol>
              </a:tblGrid>
              <a:tr h="512016">
                <a:tc>
                  <a:txBody>
                    <a:bodyPr/>
                    <a:lstStyle/>
                    <a:p>
                      <a:pPr algn="ctr">
                        <a:lnSpc>
                          <a:spcPct val="115000"/>
                        </a:lnSpc>
                        <a:spcAft>
                          <a:spcPts val="0"/>
                        </a:spcAft>
                      </a:pPr>
                      <a:r>
                        <a:rPr lang="sr-Latn-RS" sz="1200" dirty="0">
                          <a:effectLst/>
                        </a:rPr>
                        <a:t>Mikotoksin</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tc>
                  <a:txBody>
                    <a:bodyPr/>
                    <a:lstStyle/>
                    <a:p>
                      <a:pPr algn="ctr">
                        <a:lnSpc>
                          <a:spcPct val="115000"/>
                        </a:lnSpc>
                        <a:spcAft>
                          <a:spcPts val="0"/>
                        </a:spcAft>
                      </a:pPr>
                      <a:r>
                        <a:rPr lang="sr-Latn-RS" sz="1200">
                          <a:effectLst/>
                        </a:rPr>
                        <a:t>Proizvodi namenjeni za hranu za životinje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tc>
                  <a:txBody>
                    <a:bodyPr/>
                    <a:lstStyle/>
                    <a:p>
                      <a:pPr algn="ctr">
                        <a:lnSpc>
                          <a:spcPct val="115000"/>
                        </a:lnSpc>
                        <a:spcAft>
                          <a:spcPts val="0"/>
                        </a:spcAft>
                      </a:pPr>
                      <a:r>
                        <a:rPr lang="sr-Latn-RS" sz="1200">
                          <a:effectLst/>
                        </a:rPr>
                        <a:t>Najveća dozvoljena količina izražena u mg/kg (ppm) kada je udeo vlage u hrani preračunat na 12%</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extLst>
                  <a:ext uri="{0D108BD9-81ED-4DB2-BD59-A6C34878D82A}">
                    <a16:rowId xmlns:a16="http://schemas.microsoft.com/office/drawing/2014/main" val="1067262836"/>
                  </a:ext>
                </a:extLst>
              </a:tr>
              <a:tr h="121669">
                <a:tc rowSpan="5">
                  <a:txBody>
                    <a:bodyPr/>
                    <a:lstStyle/>
                    <a:p>
                      <a:pPr algn="just">
                        <a:lnSpc>
                          <a:spcPct val="115000"/>
                        </a:lnSpc>
                        <a:spcAft>
                          <a:spcPts val="0"/>
                        </a:spcAft>
                      </a:pPr>
                      <a:r>
                        <a:rPr lang="sr-Latn-RS" sz="1200" dirty="0">
                          <a:effectLst/>
                        </a:rPr>
                        <a:t>Aflatoksin B1</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just">
                        <a:lnSpc>
                          <a:spcPct val="115000"/>
                        </a:lnSpc>
                        <a:spcAft>
                          <a:spcPts val="0"/>
                        </a:spcAft>
                      </a:pPr>
                      <a:r>
                        <a:rPr lang="sr-Latn-RS" sz="1200">
                          <a:effectLst/>
                        </a:rPr>
                        <a:t>Hraniva</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ctr">
                        <a:lnSpc>
                          <a:spcPct val="115000"/>
                        </a:lnSpc>
                        <a:spcAft>
                          <a:spcPts val="0"/>
                        </a:spcAft>
                      </a:pPr>
                      <a:r>
                        <a:rPr lang="sr-Latn-RS" sz="1200">
                          <a:effectLst/>
                        </a:rPr>
                        <a:t>0,03</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extLst>
                  <a:ext uri="{0D108BD9-81ED-4DB2-BD59-A6C34878D82A}">
                    <a16:rowId xmlns:a16="http://schemas.microsoft.com/office/drawing/2014/main" val="2908669098"/>
                  </a:ext>
                </a:extLst>
              </a:tr>
              <a:tr h="121669">
                <a:tc vMerge="1">
                  <a:txBody>
                    <a:bodyPr/>
                    <a:lstStyle/>
                    <a:p>
                      <a:endParaRPr lang="en-US"/>
                    </a:p>
                  </a:txBody>
                  <a:tcPr/>
                </a:tc>
                <a:tc>
                  <a:txBody>
                    <a:bodyPr/>
                    <a:lstStyle/>
                    <a:p>
                      <a:pPr algn="just">
                        <a:lnSpc>
                          <a:spcPct val="115000"/>
                        </a:lnSpc>
                        <a:spcAft>
                          <a:spcPts val="0"/>
                        </a:spcAft>
                      </a:pPr>
                      <a:r>
                        <a:rPr lang="sr-Latn-RS" sz="1200">
                          <a:effectLst/>
                        </a:rPr>
                        <a:t>Dopunske i potpune smeše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ctr">
                        <a:lnSpc>
                          <a:spcPct val="115000"/>
                        </a:lnSpc>
                        <a:spcAft>
                          <a:spcPts val="0"/>
                        </a:spcAft>
                      </a:pPr>
                      <a:r>
                        <a:rPr lang="sr-Latn-RS" sz="1200">
                          <a:effectLst/>
                        </a:rPr>
                        <a:t>0,01</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extLst>
                  <a:ext uri="{0D108BD9-81ED-4DB2-BD59-A6C34878D82A}">
                    <a16:rowId xmlns:a16="http://schemas.microsoft.com/office/drawing/2014/main" val="804696461"/>
                  </a:ext>
                </a:extLst>
              </a:tr>
              <a:tr h="121669">
                <a:tc vMerge="1">
                  <a:txBody>
                    <a:bodyPr/>
                    <a:lstStyle/>
                    <a:p>
                      <a:endParaRPr lang="en-US"/>
                    </a:p>
                  </a:txBody>
                  <a:tcPr/>
                </a:tc>
                <a:tc>
                  <a:txBody>
                    <a:bodyPr/>
                    <a:lstStyle/>
                    <a:p>
                      <a:pPr algn="just">
                        <a:lnSpc>
                          <a:spcPct val="115000"/>
                        </a:lnSpc>
                        <a:spcAft>
                          <a:spcPts val="0"/>
                        </a:spcAft>
                      </a:pPr>
                      <a:r>
                        <a:rPr lang="sr-Latn-RS" sz="1200">
                          <a:effectLst/>
                        </a:rPr>
                        <a:t>izuzev:</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ctr">
                        <a:lnSpc>
                          <a:spcPct val="115000"/>
                        </a:lnSpc>
                        <a:spcAft>
                          <a:spcPts val="0"/>
                        </a:spcAft>
                      </a:pPr>
                      <a:r>
                        <a:rPr lang="sr-Latn-R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extLst>
                  <a:ext uri="{0D108BD9-81ED-4DB2-BD59-A6C34878D82A}">
                    <a16:rowId xmlns:a16="http://schemas.microsoft.com/office/drawing/2014/main" val="4179308114"/>
                  </a:ext>
                </a:extLst>
              </a:tr>
              <a:tr h="381901">
                <a:tc vMerge="1">
                  <a:txBody>
                    <a:bodyPr/>
                    <a:lstStyle/>
                    <a:p>
                      <a:endParaRPr lang="en-US"/>
                    </a:p>
                  </a:txBody>
                  <a:tcPr/>
                </a:tc>
                <a:tc>
                  <a:txBody>
                    <a:bodyPr/>
                    <a:lstStyle/>
                    <a:p>
                      <a:pPr algn="just">
                        <a:lnSpc>
                          <a:spcPct val="115000"/>
                        </a:lnSpc>
                        <a:spcAft>
                          <a:spcPts val="0"/>
                        </a:spcAft>
                      </a:pPr>
                      <a:r>
                        <a:rPr lang="sr-Latn-RS" sz="1200">
                          <a:effectLst/>
                        </a:rPr>
                        <a:t>-smeša (dopunske i potpune) za mlečne krave i telad, mlečne ovce i jagnjad, mlečne koze i jarad, prasad i mladu živinu</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ctr">
                        <a:lnSpc>
                          <a:spcPct val="115000"/>
                        </a:lnSpc>
                        <a:spcAft>
                          <a:spcPts val="0"/>
                        </a:spcAft>
                      </a:pPr>
                      <a:r>
                        <a:rPr lang="sr-Latn-RS" sz="1200">
                          <a:effectLst/>
                        </a:rPr>
                        <a:t>0,005</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extLst>
                  <a:ext uri="{0D108BD9-81ED-4DB2-BD59-A6C34878D82A}">
                    <a16:rowId xmlns:a16="http://schemas.microsoft.com/office/drawing/2014/main" val="3516167462"/>
                  </a:ext>
                </a:extLst>
              </a:tr>
              <a:tr h="642132">
                <a:tc vMerge="1">
                  <a:txBody>
                    <a:bodyPr/>
                    <a:lstStyle/>
                    <a:p>
                      <a:endParaRPr lang="en-US"/>
                    </a:p>
                  </a:txBody>
                  <a:tcPr/>
                </a:tc>
                <a:tc>
                  <a:txBody>
                    <a:bodyPr/>
                    <a:lstStyle/>
                    <a:p>
                      <a:pPr algn="just">
                        <a:lnSpc>
                          <a:spcPct val="115000"/>
                        </a:lnSpc>
                        <a:spcAft>
                          <a:spcPts val="0"/>
                        </a:spcAft>
                      </a:pPr>
                      <a:r>
                        <a:rPr lang="sr-Latn-RS" sz="1200" dirty="0">
                          <a:effectLst/>
                        </a:rPr>
                        <a:t>-smeše (dopunske i potpune) za goveda (izuzev muznih krava i teladi), ovce (izuzev mlečnih ovaca i jagnjadi), koze (izuzev mlečnih koza i jaradi), svinje (izuzev prasadi) i živina (izuzev mladih životinja)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ctr">
                        <a:lnSpc>
                          <a:spcPct val="115000"/>
                        </a:lnSpc>
                        <a:spcAft>
                          <a:spcPts val="0"/>
                        </a:spcAft>
                      </a:pPr>
                      <a:r>
                        <a:rPr lang="sr-Latn-RS" sz="1200">
                          <a:effectLst/>
                        </a:rPr>
                        <a:t>0,02</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extLst>
                  <a:ext uri="{0D108BD9-81ED-4DB2-BD59-A6C34878D82A}">
                    <a16:rowId xmlns:a16="http://schemas.microsoft.com/office/drawing/2014/main" val="1312742216"/>
                  </a:ext>
                </a:extLst>
              </a:tr>
              <a:tr h="121669">
                <a:tc rowSpan="7">
                  <a:txBody>
                    <a:bodyPr/>
                    <a:lstStyle/>
                    <a:p>
                      <a:pPr algn="just">
                        <a:lnSpc>
                          <a:spcPct val="115000"/>
                        </a:lnSpc>
                        <a:spcAft>
                          <a:spcPts val="0"/>
                        </a:spcAft>
                      </a:pPr>
                      <a:r>
                        <a:rPr lang="sr-Latn-RS" sz="1200">
                          <a:effectLst/>
                        </a:rPr>
                        <a:t>Zearalenon</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just">
                        <a:lnSpc>
                          <a:spcPct val="115000"/>
                        </a:lnSpc>
                        <a:spcAft>
                          <a:spcPts val="0"/>
                        </a:spcAft>
                      </a:pPr>
                      <a:r>
                        <a:rPr lang="sr-Latn-RS" sz="1200" dirty="0">
                          <a:effectLst/>
                        </a:rPr>
                        <a:t>Hraniva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just">
                        <a:lnSpc>
                          <a:spcPct val="115000"/>
                        </a:lnSpc>
                        <a:spcAft>
                          <a:spcPts val="0"/>
                        </a:spcAft>
                      </a:pPr>
                      <a:r>
                        <a:rPr lang="sr-Latn-R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extLst>
                  <a:ext uri="{0D108BD9-81ED-4DB2-BD59-A6C34878D82A}">
                    <a16:rowId xmlns:a16="http://schemas.microsoft.com/office/drawing/2014/main" val="482958568"/>
                  </a:ext>
                </a:extLst>
              </a:tr>
              <a:tr h="251785">
                <a:tc vMerge="1">
                  <a:txBody>
                    <a:bodyPr/>
                    <a:lstStyle/>
                    <a:p>
                      <a:endParaRPr lang="en-US"/>
                    </a:p>
                  </a:txBody>
                  <a:tcPr/>
                </a:tc>
                <a:tc>
                  <a:txBody>
                    <a:bodyPr/>
                    <a:lstStyle/>
                    <a:p>
                      <a:pPr algn="just">
                        <a:lnSpc>
                          <a:spcPct val="115000"/>
                        </a:lnSpc>
                        <a:spcAft>
                          <a:spcPts val="0"/>
                        </a:spcAft>
                      </a:pPr>
                      <a:r>
                        <a:rPr lang="sr-Latn-RS" sz="1200" dirty="0">
                          <a:effectLst/>
                        </a:rPr>
                        <a:t>-žita i proizvodi od žita osim sporednih proizvoda od kukuruza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ctr">
                        <a:lnSpc>
                          <a:spcPct val="115000"/>
                        </a:lnSpc>
                        <a:spcAft>
                          <a:spcPts val="0"/>
                        </a:spcAft>
                      </a:pPr>
                      <a:r>
                        <a:rPr lang="sr-Latn-RS" sz="1200">
                          <a:effectLst/>
                        </a:rPr>
                        <a:t>4</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extLst>
                  <a:ext uri="{0D108BD9-81ED-4DB2-BD59-A6C34878D82A}">
                    <a16:rowId xmlns:a16="http://schemas.microsoft.com/office/drawing/2014/main" val="4057230701"/>
                  </a:ext>
                </a:extLst>
              </a:tr>
              <a:tr h="121669">
                <a:tc vMerge="1">
                  <a:txBody>
                    <a:bodyPr/>
                    <a:lstStyle/>
                    <a:p>
                      <a:endParaRPr lang="en-US"/>
                    </a:p>
                  </a:txBody>
                  <a:tcPr/>
                </a:tc>
                <a:tc>
                  <a:txBody>
                    <a:bodyPr/>
                    <a:lstStyle/>
                    <a:p>
                      <a:pPr algn="just">
                        <a:lnSpc>
                          <a:spcPct val="115000"/>
                        </a:lnSpc>
                        <a:spcAft>
                          <a:spcPts val="0"/>
                        </a:spcAft>
                      </a:pPr>
                      <a:r>
                        <a:rPr lang="sr-Latn-RS" sz="1200" dirty="0">
                          <a:effectLst/>
                        </a:rPr>
                        <a:t>-sporedni proizvodi od kukuruza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ctr">
                        <a:lnSpc>
                          <a:spcPct val="115000"/>
                        </a:lnSpc>
                        <a:spcAft>
                          <a:spcPts val="0"/>
                        </a:spcAft>
                      </a:pPr>
                      <a:r>
                        <a:rPr lang="sr-Latn-RS" sz="1200">
                          <a:effectLst/>
                        </a:rPr>
                        <a:t>6</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extLst>
                  <a:ext uri="{0D108BD9-81ED-4DB2-BD59-A6C34878D82A}">
                    <a16:rowId xmlns:a16="http://schemas.microsoft.com/office/drawing/2014/main" val="558686818"/>
                  </a:ext>
                </a:extLst>
              </a:tr>
              <a:tr h="121669">
                <a:tc vMerge="1">
                  <a:txBody>
                    <a:bodyPr/>
                    <a:lstStyle/>
                    <a:p>
                      <a:endParaRPr lang="en-US"/>
                    </a:p>
                  </a:txBody>
                  <a:tcPr/>
                </a:tc>
                <a:tc>
                  <a:txBody>
                    <a:bodyPr/>
                    <a:lstStyle/>
                    <a:p>
                      <a:pPr algn="just">
                        <a:lnSpc>
                          <a:spcPct val="115000"/>
                        </a:lnSpc>
                        <a:spcAft>
                          <a:spcPts val="0"/>
                        </a:spcAft>
                      </a:pPr>
                      <a:r>
                        <a:rPr lang="sr-Latn-RS" sz="1200" dirty="0">
                          <a:effectLst/>
                        </a:rPr>
                        <a:t>Dopunske i potpune smeše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ctr">
                        <a:lnSpc>
                          <a:spcPct val="115000"/>
                        </a:lnSpc>
                        <a:spcAft>
                          <a:spcPts val="0"/>
                        </a:spcAft>
                      </a:pPr>
                      <a:r>
                        <a:rPr lang="sr-Latn-R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extLst>
                  <a:ext uri="{0D108BD9-81ED-4DB2-BD59-A6C34878D82A}">
                    <a16:rowId xmlns:a16="http://schemas.microsoft.com/office/drawing/2014/main" val="2324651080"/>
                  </a:ext>
                </a:extLst>
              </a:tr>
              <a:tr h="121669">
                <a:tc vMerge="1">
                  <a:txBody>
                    <a:bodyPr/>
                    <a:lstStyle/>
                    <a:p>
                      <a:endParaRPr lang="en-US"/>
                    </a:p>
                  </a:txBody>
                  <a:tcPr/>
                </a:tc>
                <a:tc>
                  <a:txBody>
                    <a:bodyPr/>
                    <a:lstStyle/>
                    <a:p>
                      <a:pPr algn="just">
                        <a:lnSpc>
                          <a:spcPct val="115000"/>
                        </a:lnSpc>
                        <a:spcAft>
                          <a:spcPts val="0"/>
                        </a:spcAft>
                      </a:pPr>
                      <a:r>
                        <a:rPr lang="sr-Latn-RS" sz="1200">
                          <a:effectLst/>
                        </a:rPr>
                        <a:t>-za prasad i mlade krmače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ctr">
                        <a:lnSpc>
                          <a:spcPct val="115000"/>
                        </a:lnSpc>
                        <a:spcAft>
                          <a:spcPts val="0"/>
                        </a:spcAft>
                      </a:pPr>
                      <a:r>
                        <a:rPr lang="sr-Latn-RS" sz="1200">
                          <a:effectLst/>
                        </a:rPr>
                        <a:t>0,2</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extLst>
                  <a:ext uri="{0D108BD9-81ED-4DB2-BD59-A6C34878D82A}">
                    <a16:rowId xmlns:a16="http://schemas.microsoft.com/office/drawing/2014/main" val="1755452344"/>
                  </a:ext>
                </a:extLst>
              </a:tr>
              <a:tr h="121669">
                <a:tc vMerge="1">
                  <a:txBody>
                    <a:bodyPr/>
                    <a:lstStyle/>
                    <a:p>
                      <a:endParaRPr lang="en-US"/>
                    </a:p>
                  </a:txBody>
                  <a:tcPr/>
                </a:tc>
                <a:tc>
                  <a:txBody>
                    <a:bodyPr/>
                    <a:lstStyle/>
                    <a:p>
                      <a:pPr algn="just">
                        <a:lnSpc>
                          <a:spcPct val="115000"/>
                        </a:lnSpc>
                        <a:spcAft>
                          <a:spcPts val="0"/>
                        </a:spcAft>
                      </a:pPr>
                      <a:r>
                        <a:rPr lang="sr-Latn-RS" sz="1200" dirty="0">
                          <a:effectLst/>
                        </a:rPr>
                        <a:t>-za krmače i tovne svinje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ctr">
                        <a:lnSpc>
                          <a:spcPct val="115000"/>
                        </a:lnSpc>
                        <a:spcAft>
                          <a:spcPts val="0"/>
                        </a:spcAft>
                      </a:pPr>
                      <a:r>
                        <a:rPr lang="sr-Latn-RS" sz="1200">
                          <a:effectLst/>
                        </a:rPr>
                        <a:t>0,5</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extLst>
                  <a:ext uri="{0D108BD9-81ED-4DB2-BD59-A6C34878D82A}">
                    <a16:rowId xmlns:a16="http://schemas.microsoft.com/office/drawing/2014/main" val="2227932249"/>
                  </a:ext>
                </a:extLst>
              </a:tr>
              <a:tr h="121669">
                <a:tc vMerge="1">
                  <a:txBody>
                    <a:bodyPr/>
                    <a:lstStyle/>
                    <a:p>
                      <a:endParaRPr lang="en-US"/>
                    </a:p>
                  </a:txBody>
                  <a:tcPr/>
                </a:tc>
                <a:tc>
                  <a:txBody>
                    <a:bodyPr/>
                    <a:lstStyle/>
                    <a:p>
                      <a:pPr algn="just">
                        <a:lnSpc>
                          <a:spcPct val="115000"/>
                        </a:lnSpc>
                        <a:spcAft>
                          <a:spcPts val="0"/>
                        </a:spcAft>
                      </a:pPr>
                      <a:r>
                        <a:rPr lang="sr-Latn-RS" sz="1200" dirty="0">
                          <a:effectLst/>
                        </a:rPr>
                        <a:t>-za telad, muzne krave, ovce i jagnjad, koze i jarad</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ctr">
                        <a:lnSpc>
                          <a:spcPct val="115000"/>
                        </a:lnSpc>
                        <a:spcAft>
                          <a:spcPts val="0"/>
                        </a:spcAft>
                      </a:pPr>
                      <a:r>
                        <a:rPr lang="sr-Latn-RS" sz="1200">
                          <a:effectLst/>
                        </a:rPr>
                        <a:t>1</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extLst>
                  <a:ext uri="{0D108BD9-81ED-4DB2-BD59-A6C34878D82A}">
                    <a16:rowId xmlns:a16="http://schemas.microsoft.com/office/drawing/2014/main" val="1560811550"/>
                  </a:ext>
                </a:extLst>
              </a:tr>
              <a:tr h="121669">
                <a:tc rowSpan="5">
                  <a:txBody>
                    <a:bodyPr/>
                    <a:lstStyle/>
                    <a:p>
                      <a:pPr algn="just">
                        <a:lnSpc>
                          <a:spcPct val="115000"/>
                        </a:lnSpc>
                        <a:spcAft>
                          <a:spcPts val="0"/>
                        </a:spcAft>
                      </a:pPr>
                      <a:r>
                        <a:rPr lang="sr-Latn-RS" sz="1200">
                          <a:effectLst/>
                        </a:rPr>
                        <a:t>Ohratoksin A</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just">
                        <a:lnSpc>
                          <a:spcPct val="115000"/>
                        </a:lnSpc>
                        <a:spcAft>
                          <a:spcPts val="0"/>
                        </a:spcAft>
                      </a:pPr>
                      <a:r>
                        <a:rPr lang="sr-Latn-RS" sz="1200" dirty="0">
                          <a:effectLst/>
                        </a:rPr>
                        <a:t>Hraniva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ctr">
                        <a:lnSpc>
                          <a:spcPct val="115000"/>
                        </a:lnSpc>
                        <a:spcAft>
                          <a:spcPts val="0"/>
                        </a:spcAft>
                      </a:pPr>
                      <a:r>
                        <a:rPr lang="sr-Latn-R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extLst>
                  <a:ext uri="{0D108BD9-81ED-4DB2-BD59-A6C34878D82A}">
                    <a16:rowId xmlns:a16="http://schemas.microsoft.com/office/drawing/2014/main" val="1242405037"/>
                  </a:ext>
                </a:extLst>
              </a:tr>
              <a:tr h="121669">
                <a:tc vMerge="1">
                  <a:txBody>
                    <a:bodyPr/>
                    <a:lstStyle/>
                    <a:p>
                      <a:endParaRPr lang="en-US"/>
                    </a:p>
                  </a:txBody>
                  <a:tcPr/>
                </a:tc>
                <a:tc>
                  <a:txBody>
                    <a:bodyPr/>
                    <a:lstStyle/>
                    <a:p>
                      <a:pPr algn="just">
                        <a:lnSpc>
                          <a:spcPct val="115000"/>
                        </a:lnSpc>
                        <a:spcAft>
                          <a:spcPts val="0"/>
                        </a:spcAft>
                      </a:pPr>
                      <a:r>
                        <a:rPr lang="sr-Latn-RS" sz="1200">
                          <a:effectLst/>
                        </a:rPr>
                        <a:t>-žita i proizvodi od žita</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ctr">
                        <a:lnSpc>
                          <a:spcPct val="115000"/>
                        </a:lnSpc>
                        <a:spcAft>
                          <a:spcPts val="0"/>
                        </a:spcAft>
                      </a:pPr>
                      <a:r>
                        <a:rPr lang="sr-Latn-RS" sz="1200">
                          <a:effectLst/>
                        </a:rPr>
                        <a:t>0,25</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extLst>
                  <a:ext uri="{0D108BD9-81ED-4DB2-BD59-A6C34878D82A}">
                    <a16:rowId xmlns:a16="http://schemas.microsoft.com/office/drawing/2014/main" val="2159560203"/>
                  </a:ext>
                </a:extLst>
              </a:tr>
              <a:tr h="121669">
                <a:tc vMerge="1">
                  <a:txBody>
                    <a:bodyPr/>
                    <a:lstStyle/>
                    <a:p>
                      <a:endParaRPr lang="en-US"/>
                    </a:p>
                  </a:txBody>
                  <a:tcPr/>
                </a:tc>
                <a:tc>
                  <a:txBody>
                    <a:bodyPr/>
                    <a:lstStyle/>
                    <a:p>
                      <a:pPr algn="just">
                        <a:lnSpc>
                          <a:spcPct val="115000"/>
                        </a:lnSpc>
                        <a:spcAft>
                          <a:spcPts val="0"/>
                        </a:spcAft>
                      </a:pPr>
                      <a:r>
                        <a:rPr lang="sr-Latn-RS" sz="1200" dirty="0">
                          <a:effectLst/>
                        </a:rPr>
                        <a:t>Dopunske i potpune smeše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ctr">
                        <a:lnSpc>
                          <a:spcPct val="115000"/>
                        </a:lnSpc>
                        <a:spcAft>
                          <a:spcPts val="0"/>
                        </a:spcAft>
                      </a:pPr>
                      <a:r>
                        <a:rPr lang="sr-Latn-R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extLst>
                  <a:ext uri="{0D108BD9-81ED-4DB2-BD59-A6C34878D82A}">
                    <a16:rowId xmlns:a16="http://schemas.microsoft.com/office/drawing/2014/main" val="595817862"/>
                  </a:ext>
                </a:extLst>
              </a:tr>
              <a:tr h="121669">
                <a:tc vMerge="1">
                  <a:txBody>
                    <a:bodyPr/>
                    <a:lstStyle/>
                    <a:p>
                      <a:endParaRPr lang="en-US"/>
                    </a:p>
                  </a:txBody>
                  <a:tcPr/>
                </a:tc>
                <a:tc>
                  <a:txBody>
                    <a:bodyPr/>
                    <a:lstStyle/>
                    <a:p>
                      <a:pPr algn="just">
                        <a:lnSpc>
                          <a:spcPct val="115000"/>
                        </a:lnSpc>
                        <a:spcAft>
                          <a:spcPts val="0"/>
                        </a:spcAft>
                      </a:pPr>
                      <a:r>
                        <a:rPr lang="sr-Latn-RS" sz="1200" dirty="0">
                          <a:effectLst/>
                        </a:rPr>
                        <a:t>-za svinje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ctr">
                        <a:lnSpc>
                          <a:spcPct val="115000"/>
                        </a:lnSpc>
                        <a:spcAft>
                          <a:spcPts val="0"/>
                        </a:spcAft>
                      </a:pPr>
                      <a:r>
                        <a:rPr lang="sr-Latn-RS" sz="1200">
                          <a:effectLst/>
                        </a:rPr>
                        <a:t>0,1</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extLst>
                  <a:ext uri="{0D108BD9-81ED-4DB2-BD59-A6C34878D82A}">
                    <a16:rowId xmlns:a16="http://schemas.microsoft.com/office/drawing/2014/main" val="623164593"/>
                  </a:ext>
                </a:extLst>
              </a:tr>
              <a:tr h="121669">
                <a:tc vMerge="1">
                  <a:txBody>
                    <a:bodyPr/>
                    <a:lstStyle/>
                    <a:p>
                      <a:endParaRPr lang="en-US"/>
                    </a:p>
                  </a:txBody>
                  <a:tcPr/>
                </a:tc>
                <a:tc>
                  <a:txBody>
                    <a:bodyPr/>
                    <a:lstStyle/>
                    <a:p>
                      <a:pPr algn="just">
                        <a:lnSpc>
                          <a:spcPct val="115000"/>
                        </a:lnSpc>
                        <a:spcAft>
                          <a:spcPts val="0"/>
                        </a:spcAft>
                      </a:pPr>
                      <a:r>
                        <a:rPr lang="sr-Latn-RS" sz="1200" dirty="0">
                          <a:effectLst/>
                        </a:rPr>
                        <a:t>-za živinu</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ctr">
                        <a:lnSpc>
                          <a:spcPct val="115000"/>
                        </a:lnSpc>
                        <a:spcAft>
                          <a:spcPts val="0"/>
                        </a:spcAft>
                      </a:pPr>
                      <a:r>
                        <a:rPr lang="sr-Latn-RS" sz="1200">
                          <a:effectLst/>
                        </a:rPr>
                        <a:t>0,2</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extLst>
                  <a:ext uri="{0D108BD9-81ED-4DB2-BD59-A6C34878D82A}">
                    <a16:rowId xmlns:a16="http://schemas.microsoft.com/office/drawing/2014/main" val="1612438901"/>
                  </a:ext>
                </a:extLst>
              </a:tr>
              <a:tr h="121669">
                <a:tc rowSpan="6">
                  <a:txBody>
                    <a:bodyPr/>
                    <a:lstStyle/>
                    <a:p>
                      <a:pPr algn="just">
                        <a:lnSpc>
                          <a:spcPct val="115000"/>
                        </a:lnSpc>
                        <a:spcAft>
                          <a:spcPts val="0"/>
                        </a:spcAft>
                      </a:pPr>
                      <a:r>
                        <a:rPr lang="sr-Latn-RS" sz="1200">
                          <a:effectLst/>
                        </a:rPr>
                        <a:t>Deoksinivalenol</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just">
                        <a:lnSpc>
                          <a:spcPct val="115000"/>
                        </a:lnSpc>
                        <a:spcAft>
                          <a:spcPts val="0"/>
                        </a:spcAft>
                      </a:pPr>
                      <a:r>
                        <a:rPr lang="sr-Latn-RS" sz="1200" dirty="0">
                          <a:effectLst/>
                        </a:rPr>
                        <a:t>Hraniva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ctr">
                        <a:lnSpc>
                          <a:spcPct val="115000"/>
                        </a:lnSpc>
                        <a:spcAft>
                          <a:spcPts val="0"/>
                        </a:spcAft>
                      </a:pPr>
                      <a:r>
                        <a:rPr lang="sr-Latn-R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extLst>
                  <a:ext uri="{0D108BD9-81ED-4DB2-BD59-A6C34878D82A}">
                    <a16:rowId xmlns:a16="http://schemas.microsoft.com/office/drawing/2014/main" val="3472715013"/>
                  </a:ext>
                </a:extLst>
              </a:tr>
              <a:tr h="251785">
                <a:tc vMerge="1">
                  <a:txBody>
                    <a:bodyPr/>
                    <a:lstStyle/>
                    <a:p>
                      <a:endParaRPr lang="en-US"/>
                    </a:p>
                  </a:txBody>
                  <a:tcPr/>
                </a:tc>
                <a:tc>
                  <a:txBody>
                    <a:bodyPr/>
                    <a:lstStyle/>
                    <a:p>
                      <a:pPr algn="just">
                        <a:lnSpc>
                          <a:spcPct val="115000"/>
                        </a:lnSpc>
                        <a:spcAft>
                          <a:spcPts val="0"/>
                        </a:spcAft>
                      </a:pPr>
                      <a:r>
                        <a:rPr lang="sr-Latn-RS" sz="1200" dirty="0">
                          <a:effectLst/>
                        </a:rPr>
                        <a:t>-žita i proizvodi od žita osim proizvoda od kukuruza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ctr">
                        <a:lnSpc>
                          <a:spcPct val="115000"/>
                        </a:lnSpc>
                        <a:spcAft>
                          <a:spcPts val="0"/>
                        </a:spcAft>
                      </a:pPr>
                      <a:r>
                        <a:rPr lang="sr-Latn-RS" sz="1200" dirty="0">
                          <a:effectLst/>
                        </a:rPr>
                        <a:t>8</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extLst>
                  <a:ext uri="{0D108BD9-81ED-4DB2-BD59-A6C34878D82A}">
                    <a16:rowId xmlns:a16="http://schemas.microsoft.com/office/drawing/2014/main" val="2807749822"/>
                  </a:ext>
                </a:extLst>
              </a:tr>
              <a:tr h="121669">
                <a:tc vMerge="1">
                  <a:txBody>
                    <a:bodyPr/>
                    <a:lstStyle/>
                    <a:p>
                      <a:endParaRPr lang="en-US"/>
                    </a:p>
                  </a:txBody>
                  <a:tcPr/>
                </a:tc>
                <a:tc>
                  <a:txBody>
                    <a:bodyPr/>
                    <a:lstStyle/>
                    <a:p>
                      <a:pPr algn="just">
                        <a:lnSpc>
                          <a:spcPct val="115000"/>
                        </a:lnSpc>
                        <a:spcAft>
                          <a:spcPts val="0"/>
                        </a:spcAft>
                      </a:pPr>
                      <a:r>
                        <a:rPr lang="sr-Latn-RS" sz="1200">
                          <a:effectLst/>
                        </a:rPr>
                        <a:t>-proizvodi od kukuruza</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ctr">
                        <a:lnSpc>
                          <a:spcPct val="115000"/>
                        </a:lnSpc>
                        <a:spcAft>
                          <a:spcPts val="0"/>
                        </a:spcAft>
                      </a:pPr>
                      <a:r>
                        <a:rPr lang="sr-Latn-RS" sz="1200" dirty="0">
                          <a:effectLst/>
                        </a:rPr>
                        <a:t>12</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extLst>
                  <a:ext uri="{0D108BD9-81ED-4DB2-BD59-A6C34878D82A}">
                    <a16:rowId xmlns:a16="http://schemas.microsoft.com/office/drawing/2014/main" val="473812581"/>
                  </a:ext>
                </a:extLst>
              </a:tr>
              <a:tr h="121669">
                <a:tc vMerge="1">
                  <a:txBody>
                    <a:bodyPr/>
                    <a:lstStyle/>
                    <a:p>
                      <a:endParaRPr lang="en-US"/>
                    </a:p>
                  </a:txBody>
                  <a:tcPr/>
                </a:tc>
                <a:tc>
                  <a:txBody>
                    <a:bodyPr/>
                    <a:lstStyle/>
                    <a:p>
                      <a:pPr algn="just">
                        <a:lnSpc>
                          <a:spcPct val="115000"/>
                        </a:lnSpc>
                        <a:spcAft>
                          <a:spcPts val="0"/>
                        </a:spcAft>
                      </a:pPr>
                      <a:r>
                        <a:rPr lang="sr-Latn-RS" sz="1200">
                          <a:effectLst/>
                        </a:rPr>
                        <a:t>Dopunske i potpune smeše osim za</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ctr">
                        <a:lnSpc>
                          <a:spcPct val="115000"/>
                        </a:lnSpc>
                        <a:spcAft>
                          <a:spcPts val="0"/>
                        </a:spcAft>
                      </a:pPr>
                      <a:r>
                        <a:rPr lang="sr-Latn-RS" sz="1200" dirty="0">
                          <a:effectLst/>
                        </a:rPr>
                        <a:t>5</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extLst>
                  <a:ext uri="{0D108BD9-81ED-4DB2-BD59-A6C34878D82A}">
                    <a16:rowId xmlns:a16="http://schemas.microsoft.com/office/drawing/2014/main" val="1034084786"/>
                  </a:ext>
                </a:extLst>
              </a:tr>
              <a:tr h="121669">
                <a:tc vMerge="1">
                  <a:txBody>
                    <a:bodyPr/>
                    <a:lstStyle/>
                    <a:p>
                      <a:endParaRPr lang="en-US"/>
                    </a:p>
                  </a:txBody>
                  <a:tcPr/>
                </a:tc>
                <a:tc>
                  <a:txBody>
                    <a:bodyPr/>
                    <a:lstStyle/>
                    <a:p>
                      <a:pPr algn="just">
                        <a:lnSpc>
                          <a:spcPct val="115000"/>
                        </a:lnSpc>
                        <a:spcAft>
                          <a:spcPts val="0"/>
                        </a:spcAft>
                      </a:pPr>
                      <a:r>
                        <a:rPr lang="sr-Latn-RS" sz="1200">
                          <a:effectLst/>
                        </a:rPr>
                        <a:t>-svinje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ctr">
                        <a:lnSpc>
                          <a:spcPct val="115000"/>
                        </a:lnSpc>
                        <a:spcAft>
                          <a:spcPts val="0"/>
                        </a:spcAft>
                      </a:pPr>
                      <a:r>
                        <a:rPr lang="sr-Latn-RS" sz="1200" dirty="0">
                          <a:effectLst/>
                        </a:rPr>
                        <a:t>0,9</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extLst>
                  <a:ext uri="{0D108BD9-81ED-4DB2-BD59-A6C34878D82A}">
                    <a16:rowId xmlns:a16="http://schemas.microsoft.com/office/drawing/2014/main" val="1382199653"/>
                  </a:ext>
                </a:extLst>
              </a:tr>
              <a:tr h="121669">
                <a:tc vMerge="1">
                  <a:txBody>
                    <a:bodyPr/>
                    <a:lstStyle/>
                    <a:p>
                      <a:endParaRPr lang="en-US"/>
                    </a:p>
                  </a:txBody>
                  <a:tcPr/>
                </a:tc>
                <a:tc>
                  <a:txBody>
                    <a:bodyPr/>
                    <a:lstStyle/>
                    <a:p>
                      <a:pPr algn="just">
                        <a:lnSpc>
                          <a:spcPct val="115000"/>
                        </a:lnSpc>
                        <a:spcAft>
                          <a:spcPts val="0"/>
                        </a:spcAft>
                      </a:pPr>
                      <a:r>
                        <a:rPr lang="sr-Latn-RS" sz="1200">
                          <a:effectLst/>
                        </a:rPr>
                        <a:t>-telad (&lt;4 meseca), jagnjad i jarad</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tc>
                <a:tc>
                  <a:txBody>
                    <a:bodyPr/>
                    <a:lstStyle/>
                    <a:p>
                      <a:pPr algn="ctr">
                        <a:lnSpc>
                          <a:spcPct val="115000"/>
                        </a:lnSpc>
                        <a:spcAft>
                          <a:spcPts val="0"/>
                        </a:spcAft>
                      </a:pPr>
                      <a:r>
                        <a:rPr lang="sr-Latn-RS" sz="1200" dirty="0">
                          <a:effectLst/>
                        </a:rPr>
                        <a:t>2</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429" marR="42429" marT="0" marB="0" anchor="ctr"/>
                </a:tc>
                <a:extLst>
                  <a:ext uri="{0D108BD9-81ED-4DB2-BD59-A6C34878D82A}">
                    <a16:rowId xmlns:a16="http://schemas.microsoft.com/office/drawing/2014/main" val="2250946995"/>
                  </a:ext>
                </a:extLst>
              </a:tr>
            </a:tbl>
          </a:graphicData>
        </a:graphic>
      </p:graphicFrame>
    </p:spTree>
    <p:extLst>
      <p:ext uri="{BB962C8B-B14F-4D97-AF65-F5344CB8AC3E}">
        <p14:creationId xmlns:p14="http://schemas.microsoft.com/office/powerpoint/2010/main" val="26442102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401249F-900E-4B70-BB7C-02B7437B6361}"/>
              </a:ext>
            </a:extLst>
          </p:cNvPr>
          <p:cNvSpPr/>
          <p:nvPr/>
        </p:nvSpPr>
        <p:spPr>
          <a:xfrm>
            <a:off x="292608" y="0"/>
            <a:ext cx="11091672" cy="6570838"/>
          </a:xfrm>
          <a:prstGeom prst="rect">
            <a:avLst/>
          </a:prstGeom>
        </p:spPr>
        <p:txBody>
          <a:bodyPr wrap="square">
            <a:spAutoFit/>
          </a:bodyPr>
          <a:lstStyle/>
          <a:p>
            <a:pPr>
              <a:lnSpc>
                <a:spcPct val="115000"/>
              </a:lnSpc>
              <a:spcBef>
                <a:spcPts val="800"/>
              </a:spcBef>
              <a:spcAft>
                <a:spcPts val="600"/>
              </a:spcAft>
            </a:pPr>
            <a:r>
              <a:rPr lang="sr-Latn-RS" sz="28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rPr>
              <a:t>d) Fizičko-hemijske analize </a:t>
            </a:r>
            <a:endParaRPr lang="en-US" sz="28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sr-Latn-RS" sz="2800" dirty="0">
                <a:solidFill>
                  <a:srgbClr val="000000"/>
                </a:solidFill>
                <a:latin typeface="Arial" panose="020B0604020202020204" pitchFamily="34" charset="0"/>
                <a:ea typeface="Times New Roman" panose="02020603050405020304" pitchFamily="18" charset="0"/>
              </a:rPr>
              <a:t>Fizičko-hemijske metode zasnovane su na jednostavnim fizičko-hemijskim reakcijama koje se mogu izvesti sa minimumom laboratorijskog pribora i hemikalija u terenskim uslovima. Ovim analizama utvrđuju se izvesne osobine hrane, njena hranljiva vrednost, nedostaci pojedinih hranljivih materija i prisustvo stranih primesa organskog i neorganskog porekla, a posebno otrovne materije i raspadni produkti hranljivih materija. U klasične hemijske analize, pored ostalih, spadaju i metode kojima se ocenjuje hranljiva vrednost hrane, odnosno sadržaj osnovnih hranljivih materija, kao i pojedine fizičko-hemijske metode koje se koriste pri ocenjivanju upotrebljivosti hrane. Neke od njih opisane su u posebnim poglavljima.</a:t>
            </a:r>
            <a:endParaRPr lang="en-US" sz="28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957683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A84E706-1A03-4623-BC87-1183AB91DCB5}"/>
              </a:ext>
            </a:extLst>
          </p:cNvPr>
          <p:cNvSpPr/>
          <p:nvPr/>
        </p:nvSpPr>
        <p:spPr>
          <a:xfrm>
            <a:off x="353568" y="472902"/>
            <a:ext cx="11484864" cy="5912196"/>
          </a:xfrm>
          <a:prstGeom prst="rect">
            <a:avLst/>
          </a:prstGeom>
        </p:spPr>
        <p:txBody>
          <a:bodyPr wrap="square">
            <a:spAutoFit/>
          </a:bodyPr>
          <a:lstStyle/>
          <a:p>
            <a:pPr>
              <a:lnSpc>
                <a:spcPct val="115000"/>
              </a:lnSpc>
              <a:spcBef>
                <a:spcPts val="800"/>
              </a:spcBef>
              <a:spcAft>
                <a:spcPts val="600"/>
              </a:spcAft>
            </a:pPr>
            <a:r>
              <a:rPr lang="sr-Latn-RS" sz="20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rPr>
              <a:t>e) Biološki ogled</a:t>
            </a:r>
            <a:endParaRPr lang="en-US" sz="20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15000"/>
              </a:lnSpc>
              <a:spcAft>
                <a:spcPts val="800"/>
              </a:spcAft>
            </a:pPr>
            <a:r>
              <a:rPr lang="sr-Latn-RS" sz="2000" dirty="0">
                <a:latin typeface="Arial" panose="020B0604020202020204" pitchFamily="34" charset="0"/>
                <a:ea typeface="Times New Roman" panose="02020603050405020304" pitchFamily="18" charset="0"/>
                <a:cs typeface="Times New Roman" panose="02020603050405020304" pitchFamily="18" charset="0"/>
              </a:rPr>
              <a:t>Uspeh savremene stočarske proizvodnje, zavisi od velikog broja različitih faktora. Hrana za životinje spominje se kao jedan od najvažnijih, u proizvodnom lancu i  može biti uzrok loših proizvodnih rezultata tokom proizvodnog ciklusa  (ukoliko nije propisanog hemijskog sastava i kvaliteta). Takođe, može da bude higijenski neispravna ili može  da sadrži toksične i škodljive materije koje mogu dovesti do narušavanja zdravlja životinja pa čak i masovnog uginuća. Zbog toga je neophodno vršiti stalni monitoring hrane za životinje prema utvrđenom planu (tokom proizvodnje hrane za životinje u fabrikama i mešaonama hrane, kao i monitoring u svrhe službene kontrole vezane za kvalitet i higijensku ispravnost  i prisustvo „jedinjenja od interesa“). I pored sprovođenja monitoringa i provera hrane po planu službenih kontrola može da dođe do sporova vezanih za kvalitet i higijensku ispravnost hrane za životinje. Kada spor nije moguće razrešiti uobičajenim metodama ispitivanja hrane, može se pristupiti </a:t>
            </a:r>
            <a:r>
              <a:rPr lang="sr-Latn-RS" sz="2000" i="1" dirty="0">
                <a:latin typeface="Arial" panose="020B0604020202020204" pitchFamily="34" charset="0"/>
                <a:ea typeface="Times New Roman" panose="02020603050405020304" pitchFamily="18" charset="0"/>
                <a:cs typeface="Times New Roman" panose="02020603050405020304" pitchFamily="18" charset="0"/>
              </a:rPr>
              <a:t>in vivo</a:t>
            </a:r>
            <a:r>
              <a:rPr lang="sr-Latn-RS" sz="2000" dirty="0">
                <a:latin typeface="Arial" panose="020B0604020202020204" pitchFamily="34" charset="0"/>
                <a:ea typeface="Times New Roman" panose="02020603050405020304" pitchFamily="18" charset="0"/>
                <a:cs typeface="Times New Roman" panose="02020603050405020304" pitchFamily="18" charset="0"/>
              </a:rPr>
              <a:t> ogledu na životinjama. Ogledi na životinjama mogu se takođe, sprovoditi i u slučajevima kada se testiraju različiti dodaci za hranu za životinje.</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sr-Latn-RS" sz="2000" dirty="0">
                <a:latin typeface="Arial" panose="020B0604020202020204" pitchFamily="34" charset="0"/>
                <a:ea typeface="Times New Roman" panose="02020603050405020304" pitchFamily="18" charset="0"/>
                <a:cs typeface="Times New Roman" panose="02020603050405020304" pitchFamily="18" charset="0"/>
              </a:rPr>
              <a:t>Pre nego što se ogled započne neophodno je napraviti analizu i doneti plan ogleda (koji obuhvata vrstu životinja, broj životinja, dužinu trajanja ogleda, priprema hrane za ogled i ostale detalje vezane za smeštaj i negu životinja za vreme trajanja ogleda).</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948214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4A4F7B3-25A2-4604-B69A-0ABA0C998467}"/>
              </a:ext>
            </a:extLst>
          </p:cNvPr>
          <p:cNvSpPr/>
          <p:nvPr/>
        </p:nvSpPr>
        <p:spPr>
          <a:xfrm>
            <a:off x="347472" y="217854"/>
            <a:ext cx="11365992" cy="6216061"/>
          </a:xfrm>
          <a:prstGeom prst="rect">
            <a:avLst/>
          </a:prstGeom>
        </p:spPr>
        <p:txBody>
          <a:bodyPr wrap="square">
            <a:spAutoFit/>
          </a:bodyPr>
          <a:lstStyle/>
          <a:p>
            <a:pPr algn="just">
              <a:lnSpc>
                <a:spcPct val="115000"/>
              </a:lnSpc>
              <a:spcAft>
                <a:spcPts val="800"/>
              </a:spcAft>
            </a:pPr>
            <a:r>
              <a:rPr lang="sr-Latn-RS" dirty="0">
                <a:latin typeface="Arial" panose="020B0604020202020204" pitchFamily="34" charset="0"/>
                <a:ea typeface="Times New Roman" panose="02020603050405020304" pitchFamily="18" charset="0"/>
                <a:cs typeface="Times New Roman" panose="02020603050405020304" pitchFamily="18" charset="0"/>
              </a:rPr>
              <a:t>Ukoliko je u pitanju sudski spor ili je došlo do uginuća životinja a sumnja se na hranu, kojom su životinje hranjene, logično je da će se ogled na životinjama izvoditi sa hranom za koju se sumnja  da je dovela do zdravstvenih problema ili uginuća životinja. Na osnovu količine raspoložive hrane planira se ogled i broj životinja. Takođe je preporučeno da se ukoliko je to moguće ogled izvodi na životinjskoj vrsti  kojoj  je hrana bila namenjena. Ako nema adekvatnih uslova za takvu vrstu ogleda mogu se koristiti i druge  laboratorijske životinje.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sr-Latn-RS" dirty="0">
                <a:latin typeface="Arial" panose="020B0604020202020204" pitchFamily="34" charset="0"/>
                <a:ea typeface="Times New Roman" panose="02020603050405020304" pitchFamily="18" charset="0"/>
                <a:cs typeface="Times New Roman" panose="02020603050405020304" pitchFamily="18" charset="0"/>
              </a:rPr>
              <a:t>U slučaju da se biološki ogled organizuje u cilju ispitivanja dodataka za hranu za životinje ili je u pitanju toksikološka studija vezana za hranu, potrebno je takođe pažljivo isplanirati ogled. Jedan od najvažnijih koraka je priprema hrane za takvu vrstu eksperimenta. Treba voditi računa da dodaci ili aditivi koji se ispituju budu umešani tako da se u svakom delu hrane nalazi planom propisana koncentracija ispitivanih dodataka.</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sr-Latn-RS" dirty="0">
                <a:latin typeface="Arial" panose="020B0604020202020204" pitchFamily="34" charset="0"/>
                <a:ea typeface="Times New Roman" panose="02020603050405020304" pitchFamily="18" charset="0"/>
                <a:cs typeface="Times New Roman" panose="02020603050405020304" pitchFamily="18" charset="0"/>
              </a:rPr>
              <a:t>Nakon donošenja plana ogleda potrebno je obezbediti dozvolu etičke komisije za sprovođenje ogleda nad životinjama a koju izdaje Etički savet, Uprave za veterinu u okviru Ministarstva Poljoprivrede, šumarstva i vodoprivrede Republike Srbije.</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sr-Latn-RS" dirty="0">
                <a:latin typeface="Arial" panose="020B0604020202020204" pitchFamily="34" charset="0"/>
                <a:ea typeface="Times New Roman" panose="02020603050405020304" pitchFamily="18" charset="0"/>
                <a:cs typeface="Times New Roman" panose="02020603050405020304" pitchFamily="18" charset="0"/>
              </a:rPr>
              <a:t>Takođe je važno da se ogledi izvode u prostorijama koje su za to namenjene, prostorije moraju da budu čiste sa adekvatnim svetlosnim režimom i propisanom temperaturom. Eksperimentalne životinje, prema planu ogleda treba da budu žrtvovane humanim metodama koje su u skladu sa zakonom o dobrobiti životinja.</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sr-Latn-RS" dirty="0">
                <a:latin typeface="Arial" panose="020B0604020202020204" pitchFamily="34" charset="0"/>
                <a:ea typeface="Times New Roman" panose="02020603050405020304" pitchFamily="18" charset="0"/>
                <a:cs typeface="Times New Roman" panose="02020603050405020304" pitchFamily="18" charset="0"/>
              </a:rPr>
              <a:t>Na kraju svako planiranje ogleda na životinjama treba organizovati tako da se koristi minimalan broj životinja, koji će obezbediti dobijanje validnih rezultata, na osnovu kojih će biti donet konačni sud.</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248357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BE5D03-A1A7-4024-892A-AB7843FA44F6}"/>
              </a:ext>
            </a:extLst>
          </p:cNvPr>
          <p:cNvSpPr/>
          <p:nvPr/>
        </p:nvSpPr>
        <p:spPr>
          <a:xfrm>
            <a:off x="294132" y="163208"/>
            <a:ext cx="11603736" cy="2748445"/>
          </a:xfrm>
          <a:prstGeom prst="rect">
            <a:avLst/>
          </a:prstGeom>
        </p:spPr>
        <p:txBody>
          <a:bodyPr wrap="square">
            <a:spAutoFit/>
          </a:bodyPr>
          <a:lstStyle/>
          <a:p>
            <a:pPr>
              <a:lnSpc>
                <a:spcPct val="115000"/>
              </a:lnSpc>
              <a:spcBef>
                <a:spcPts val="200"/>
              </a:spcBef>
              <a:spcAft>
                <a:spcPts val="0"/>
              </a:spcAft>
            </a:pPr>
            <a:r>
              <a:rPr lang="sr-Latn-RS" sz="20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rPr>
              <a:t>2. SAVREMENE INSTRUMENTALNE METODE ISPITIVANJA HRANE ZA ŽIVOTINJE</a:t>
            </a:r>
            <a:endParaRPr lang="en-US" sz="20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sr-Latn-RS" sz="1600" dirty="0">
                <a:latin typeface="Calibri" panose="020F0502020204030204" pitchFamily="34" charset="0"/>
                <a:ea typeface="Calibri" panose="020F0502020204030204" pitchFamily="34" charset="0"/>
                <a:cs typeface="Times New Roman" panose="02020603050405020304" pitchFamily="18" charset="0"/>
              </a:rPr>
              <a:t>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sr-Latn-RS"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Ispitivanje kvaliteta hrane za životinje ne može se danas zamisliti bez savremenih instrumentalnih tehnika. Brzim razvojem industrije hrane za životinje pred analitičare se danas </a:t>
            </a:r>
            <a:r>
              <a:rPr lang="sr-Latn-RS" dirty="0">
                <a:latin typeface="Arial" panose="020B0604020202020204" pitchFamily="34" charset="0"/>
                <a:ea typeface="Times New Roman" panose="02020603050405020304" pitchFamily="18" charset="0"/>
                <a:cs typeface="Times New Roman" panose="02020603050405020304" pitchFamily="18" charset="0"/>
              </a:rPr>
              <a:t>postavljaju zahtevi, da analitičke metode budu brže, tačnije, reproduktivnije, osetljivije, selektivnije i jeftinije. Uzimajući u obzir samo navedene zahteve, koji se u konkretnom slučaju moraju dopuniti brojnim specifičnostima, može se zaključiti da samo instrumentalne metode mogu da odgovore svim ovim zadacima. Pri tome se nikako ne sme zanemariti značaj klasičnih analitičkih metoda koja predstavija bazu za instrumentalnu analitiku.</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141FBB0C-5CB1-4CB9-9FF0-E4173525BA6D}"/>
              </a:ext>
            </a:extLst>
          </p:cNvPr>
          <p:cNvSpPr/>
          <p:nvPr/>
        </p:nvSpPr>
        <p:spPr>
          <a:xfrm>
            <a:off x="2350008" y="2911653"/>
            <a:ext cx="6830568" cy="369332"/>
          </a:xfrm>
          <a:prstGeom prst="rect">
            <a:avLst/>
          </a:prstGeom>
        </p:spPr>
        <p:txBody>
          <a:bodyPr wrap="square">
            <a:spAutoFit/>
          </a:bodyPr>
          <a:lstStyle/>
          <a:p>
            <a:r>
              <a:rPr lang="sr-Latn-RS" b="1" i="1" dirty="0">
                <a:latin typeface="Arial" panose="020B0604020202020204" pitchFamily="34" charset="0"/>
                <a:ea typeface="Calibri" panose="020F0502020204030204" pitchFamily="34" charset="0"/>
              </a:rPr>
              <a:t>Tabela 5. </a:t>
            </a:r>
            <a:r>
              <a:rPr lang="sr-Latn-RS" dirty="0">
                <a:latin typeface="Arial" panose="020B0604020202020204" pitchFamily="34" charset="0"/>
                <a:ea typeface="Calibri" panose="020F0502020204030204" pitchFamily="34" charset="0"/>
              </a:rPr>
              <a:t>Instrumentalne tehnike za ispitivanje hrane za životinje</a:t>
            </a:r>
            <a:endParaRPr lang="en-US" dirty="0"/>
          </a:p>
        </p:txBody>
      </p:sp>
      <p:graphicFrame>
        <p:nvGraphicFramePr>
          <p:cNvPr id="4" name="Table 3">
            <a:extLst>
              <a:ext uri="{FF2B5EF4-FFF2-40B4-BE49-F238E27FC236}">
                <a16:creationId xmlns:a16="http://schemas.microsoft.com/office/drawing/2014/main" id="{52DF0140-DB9B-45BB-8BA7-EEBAB36EA3EE}"/>
              </a:ext>
            </a:extLst>
          </p:cNvPr>
          <p:cNvGraphicFramePr>
            <a:graphicFrameLocks noGrp="1"/>
          </p:cNvGraphicFramePr>
          <p:nvPr>
            <p:extLst>
              <p:ext uri="{D42A27DB-BD31-4B8C-83A1-F6EECF244321}">
                <p14:modId xmlns:p14="http://schemas.microsoft.com/office/powerpoint/2010/main" val="22233319"/>
              </p:ext>
            </p:extLst>
          </p:nvPr>
        </p:nvGraphicFramePr>
        <p:xfrm>
          <a:off x="594360" y="3316592"/>
          <a:ext cx="10872216" cy="3378200"/>
        </p:xfrm>
        <a:graphic>
          <a:graphicData uri="http://schemas.openxmlformats.org/drawingml/2006/table">
            <a:tbl>
              <a:tblPr firstRow="1" firstCol="1" bandRow="1" bandCol="1">
                <a:tableStyleId>{5C22544A-7EE6-4342-B048-85BDC9FD1C3A}</a:tableStyleId>
              </a:tblPr>
              <a:tblGrid>
                <a:gridCol w="5923643">
                  <a:extLst>
                    <a:ext uri="{9D8B030D-6E8A-4147-A177-3AD203B41FA5}">
                      <a16:colId xmlns:a16="http://schemas.microsoft.com/office/drawing/2014/main" val="3032607012"/>
                    </a:ext>
                  </a:extLst>
                </a:gridCol>
                <a:gridCol w="4948573">
                  <a:extLst>
                    <a:ext uri="{9D8B030D-6E8A-4147-A177-3AD203B41FA5}">
                      <a16:colId xmlns:a16="http://schemas.microsoft.com/office/drawing/2014/main" val="952105883"/>
                    </a:ext>
                  </a:extLst>
                </a:gridCol>
              </a:tblGrid>
              <a:tr h="0">
                <a:tc>
                  <a:txBody>
                    <a:bodyPr/>
                    <a:lstStyle/>
                    <a:p>
                      <a:pPr>
                        <a:lnSpc>
                          <a:spcPct val="115000"/>
                        </a:lnSpc>
                        <a:spcAft>
                          <a:spcPts val="0"/>
                        </a:spcAft>
                      </a:pPr>
                      <a:r>
                        <a:rPr lang="sr-Latn-RS" sz="1200">
                          <a:effectLst/>
                        </a:rPr>
                        <a:t>Ispitivanje sadržaja nutrienata u hrani za životinje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200">
                          <a:effectLst/>
                        </a:rPr>
                        <a:t>Analitičke tehnike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28430084"/>
                  </a:ext>
                </a:extLst>
              </a:tr>
              <a:tr h="0">
                <a:tc>
                  <a:txBody>
                    <a:bodyPr/>
                    <a:lstStyle/>
                    <a:p>
                      <a:pPr>
                        <a:lnSpc>
                          <a:spcPct val="115000"/>
                        </a:lnSpc>
                        <a:spcAft>
                          <a:spcPts val="0"/>
                        </a:spcAft>
                      </a:pPr>
                      <a:r>
                        <a:rPr lang="sr-Latn-RS" sz="1200">
                          <a:effectLst/>
                        </a:rPr>
                        <a:t>Makroelementi Ca, Na, K, Cl, Mg</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200">
                          <a:effectLst/>
                        </a:rPr>
                        <a:t>AAS/plamena tehnika, ICP</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83796252"/>
                  </a:ext>
                </a:extLst>
              </a:tr>
              <a:tr h="0">
                <a:tc>
                  <a:txBody>
                    <a:bodyPr/>
                    <a:lstStyle/>
                    <a:p>
                      <a:pPr>
                        <a:lnSpc>
                          <a:spcPct val="115000"/>
                        </a:lnSpc>
                        <a:spcAft>
                          <a:spcPts val="0"/>
                        </a:spcAft>
                      </a:pPr>
                      <a:r>
                        <a:rPr lang="sr-Latn-RS" sz="1200">
                          <a:effectLst/>
                        </a:rPr>
                        <a:t>Makroelementi P</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200">
                          <a:effectLst/>
                        </a:rPr>
                        <a:t>Spektrofotometrija, ICP</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34280461"/>
                  </a:ext>
                </a:extLst>
              </a:tr>
              <a:tr h="0">
                <a:tc>
                  <a:txBody>
                    <a:bodyPr/>
                    <a:lstStyle/>
                    <a:p>
                      <a:pPr>
                        <a:lnSpc>
                          <a:spcPct val="115000"/>
                        </a:lnSpc>
                        <a:spcAft>
                          <a:spcPts val="0"/>
                        </a:spcAft>
                      </a:pPr>
                      <a:r>
                        <a:rPr lang="sr-Latn-RS" sz="1200">
                          <a:effectLst/>
                        </a:rPr>
                        <a:t>Mikroelementi  Fe, Cu, Co, Mn, Zn, J, Se, Cr, Mo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200">
                          <a:effectLst/>
                        </a:rPr>
                        <a:t>AAS/plamena, grafitna, hidridna tehnika, ICP</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22248299"/>
                  </a:ext>
                </a:extLst>
              </a:tr>
              <a:tr h="0">
                <a:tc>
                  <a:txBody>
                    <a:bodyPr/>
                    <a:lstStyle/>
                    <a:p>
                      <a:pPr>
                        <a:lnSpc>
                          <a:spcPct val="115000"/>
                        </a:lnSpc>
                        <a:spcAft>
                          <a:spcPts val="0"/>
                        </a:spcAft>
                      </a:pPr>
                      <a:r>
                        <a:rPr lang="sr-Latn-RS" sz="1200">
                          <a:effectLst/>
                        </a:rPr>
                        <a:t>Vitamini A, D, E i K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200">
                          <a:effectLst/>
                        </a:rPr>
                        <a:t>HPLC, LC/MS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53468582"/>
                  </a:ext>
                </a:extLst>
              </a:tr>
              <a:tr h="0">
                <a:tc>
                  <a:txBody>
                    <a:bodyPr/>
                    <a:lstStyle/>
                    <a:p>
                      <a:pPr>
                        <a:lnSpc>
                          <a:spcPct val="115000"/>
                        </a:lnSpc>
                        <a:spcAft>
                          <a:spcPts val="0"/>
                        </a:spcAft>
                      </a:pPr>
                      <a:r>
                        <a:rPr lang="sr-Latn-RS" sz="1200">
                          <a:effectLst/>
                        </a:rPr>
                        <a:t>Vitamini rastvorljivi u vodi (B kompleks), vitamin 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200">
                          <a:effectLst/>
                        </a:rPr>
                        <a:t> </a:t>
                      </a:r>
                      <a:endParaRPr lang="en-US" sz="1100">
                        <a:effectLst/>
                      </a:endParaRPr>
                    </a:p>
                    <a:p>
                      <a:pPr algn="ctr">
                        <a:lnSpc>
                          <a:spcPct val="115000"/>
                        </a:lnSpc>
                        <a:spcAft>
                          <a:spcPts val="0"/>
                        </a:spcAft>
                      </a:pPr>
                      <a:r>
                        <a:rPr lang="sr-Latn-RS" sz="1200">
                          <a:effectLst/>
                        </a:rPr>
                        <a:t>HPLC, LC/MS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63793195"/>
                  </a:ext>
                </a:extLst>
              </a:tr>
              <a:tr h="0">
                <a:tc>
                  <a:txBody>
                    <a:bodyPr/>
                    <a:lstStyle/>
                    <a:p>
                      <a:pPr>
                        <a:lnSpc>
                          <a:spcPct val="115000"/>
                        </a:lnSpc>
                        <a:spcAft>
                          <a:spcPts val="0"/>
                        </a:spcAft>
                      </a:pPr>
                      <a:r>
                        <a:rPr lang="sr-Latn-RS" sz="1200">
                          <a:effectLst/>
                        </a:rPr>
                        <a:t>Aminokiseline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200">
                          <a:effectLst/>
                        </a:rPr>
                        <a:t>HPLC, LC/MS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44819167"/>
                  </a:ext>
                </a:extLst>
              </a:tr>
              <a:tr h="0">
                <a:tc>
                  <a:txBody>
                    <a:bodyPr/>
                    <a:lstStyle/>
                    <a:p>
                      <a:pPr>
                        <a:lnSpc>
                          <a:spcPct val="115000"/>
                        </a:lnSpc>
                        <a:spcAft>
                          <a:spcPts val="0"/>
                        </a:spcAft>
                      </a:pPr>
                      <a:r>
                        <a:rPr lang="sr-Latn-RS" sz="1200">
                          <a:effectLst/>
                        </a:rPr>
                        <a:t>Nezasićene masne kiseline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200">
                          <a:effectLst/>
                        </a:rPr>
                        <a:t>GC, GC/MS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64834013"/>
                  </a:ext>
                </a:extLst>
              </a:tr>
              <a:tr h="0">
                <a:tc>
                  <a:txBody>
                    <a:bodyPr/>
                    <a:lstStyle/>
                    <a:p>
                      <a:pPr>
                        <a:lnSpc>
                          <a:spcPct val="115000"/>
                        </a:lnSpc>
                        <a:spcAft>
                          <a:spcPts val="0"/>
                        </a:spcAft>
                      </a:pPr>
                      <a:r>
                        <a:rPr lang="sr-Latn-RS" sz="1200">
                          <a:effectLst/>
                        </a:rPr>
                        <a:t>Terpenoidne materije (timol, karvakrol, cinamaldehid)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200">
                          <a:effectLst/>
                        </a:rPr>
                        <a:t>HPLC, GC/MS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94091101"/>
                  </a:ext>
                </a:extLst>
              </a:tr>
              <a:tr h="0">
                <a:tc>
                  <a:txBody>
                    <a:bodyPr/>
                    <a:lstStyle/>
                    <a:p>
                      <a:pPr>
                        <a:lnSpc>
                          <a:spcPct val="115000"/>
                        </a:lnSpc>
                        <a:spcAft>
                          <a:spcPts val="0"/>
                        </a:spcAft>
                      </a:pPr>
                      <a:r>
                        <a:rPr lang="sr-Latn-RS" sz="1200">
                          <a:effectLst/>
                        </a:rPr>
                        <a:t>Ispitivanje sadržaja nedozvoljennih materija u hrani za životinje i “jedinjenja od interesa”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200">
                          <a:effectLst/>
                        </a:rPr>
                        <a:t>Analitičke tehnike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55551826"/>
                  </a:ext>
                </a:extLst>
              </a:tr>
              <a:tr h="0">
                <a:tc>
                  <a:txBody>
                    <a:bodyPr/>
                    <a:lstStyle/>
                    <a:p>
                      <a:pPr>
                        <a:lnSpc>
                          <a:spcPct val="115000"/>
                        </a:lnSpc>
                        <a:spcAft>
                          <a:spcPts val="0"/>
                        </a:spcAft>
                      </a:pPr>
                      <a:r>
                        <a:rPr lang="sr-Latn-RS" sz="1200">
                          <a:effectLst/>
                        </a:rPr>
                        <a:t>Mikotoksini (AFB</a:t>
                      </a:r>
                      <a:r>
                        <a:rPr lang="sr-Latn-RS" sz="1200" baseline="-25000">
                          <a:effectLst/>
                        </a:rPr>
                        <a:t>1</a:t>
                      </a:r>
                      <a:r>
                        <a:rPr lang="sr-Latn-RS" sz="1200">
                          <a:effectLst/>
                        </a:rPr>
                        <a:t>, OTA, ZEA, T-2, FB</a:t>
                      </a:r>
                      <a:r>
                        <a:rPr lang="sr-Latn-RS" sz="1200" baseline="-25000">
                          <a:effectLst/>
                        </a:rPr>
                        <a:t>1</a:t>
                      </a:r>
                      <a:r>
                        <a:rPr lang="sr-Latn-RS" sz="1200">
                          <a:effectLst/>
                        </a:rPr>
                        <a:t> i FB</a:t>
                      </a:r>
                      <a:r>
                        <a:rPr lang="sr-Latn-RS" sz="1200" baseline="-25000">
                          <a:effectLst/>
                        </a:rPr>
                        <a:t>2</a:t>
                      </a:r>
                      <a:r>
                        <a:rPr lang="sr-Latn-RS" sz="1200">
                          <a:effectLst/>
                        </a:rPr>
                        <a: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200">
                          <a:effectLst/>
                        </a:rPr>
                        <a:t>ELISA, HPLC, LC/MS, UPLC/MS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76110398"/>
                  </a:ext>
                </a:extLst>
              </a:tr>
              <a:tr h="0">
                <a:tc>
                  <a:txBody>
                    <a:bodyPr/>
                    <a:lstStyle/>
                    <a:p>
                      <a:pPr>
                        <a:lnSpc>
                          <a:spcPct val="115000"/>
                        </a:lnSpc>
                        <a:spcAft>
                          <a:spcPts val="0"/>
                        </a:spcAft>
                      </a:pPr>
                      <a:r>
                        <a:rPr lang="sr-Latn-RS" sz="1200">
                          <a:effectLst/>
                        </a:rPr>
                        <a:t>Pesticidi (propisani pravilnikom o monitoringu)</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200">
                          <a:effectLst/>
                        </a:rPr>
                        <a:t>GC, GC/MS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25608921"/>
                  </a:ext>
                </a:extLst>
              </a:tr>
              <a:tr h="0">
                <a:tc>
                  <a:txBody>
                    <a:bodyPr/>
                    <a:lstStyle/>
                    <a:p>
                      <a:pPr>
                        <a:lnSpc>
                          <a:spcPct val="115000"/>
                        </a:lnSpc>
                        <a:spcAft>
                          <a:spcPts val="0"/>
                        </a:spcAft>
                      </a:pPr>
                      <a:r>
                        <a:rPr lang="sr-Latn-RS" sz="1200">
                          <a:effectLst/>
                        </a:rPr>
                        <a:t>Teški metali (Pb, Hg, Cd i As)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200">
                          <a:effectLst/>
                        </a:rPr>
                        <a:t>AAS-grafitna i hidridna tehnika, ICP</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31914398"/>
                  </a:ext>
                </a:extLst>
              </a:tr>
              <a:tr h="0">
                <a:tc>
                  <a:txBody>
                    <a:bodyPr/>
                    <a:lstStyle/>
                    <a:p>
                      <a:pPr>
                        <a:lnSpc>
                          <a:spcPct val="115000"/>
                        </a:lnSpc>
                        <a:spcAft>
                          <a:spcPts val="0"/>
                        </a:spcAft>
                      </a:pPr>
                      <a:r>
                        <a:rPr lang="sr-Latn-RS" sz="1200">
                          <a:effectLst/>
                        </a:rPr>
                        <a:t>Dioksini i Polihlorovani bifenili (PCB)</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200">
                          <a:effectLst/>
                        </a:rPr>
                        <a:t>GC/MS, HRGC/MS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62704442"/>
                  </a:ext>
                </a:extLst>
              </a:tr>
              <a:tr h="0">
                <a:tc>
                  <a:txBody>
                    <a:bodyPr/>
                    <a:lstStyle/>
                    <a:p>
                      <a:pPr>
                        <a:lnSpc>
                          <a:spcPct val="115000"/>
                        </a:lnSpc>
                        <a:spcAft>
                          <a:spcPts val="0"/>
                        </a:spcAft>
                      </a:pPr>
                      <a:r>
                        <a:rPr lang="sr-Latn-RS" sz="1200">
                          <a:effectLst/>
                        </a:rPr>
                        <a:t>Rezidue Veterinarskih lekova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200">
                          <a:effectLst/>
                        </a:rPr>
                        <a:t>HPLC, LC/MS, ELISA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6237476"/>
                  </a:ext>
                </a:extLst>
              </a:tr>
              <a:tr h="0">
                <a:tc>
                  <a:txBody>
                    <a:bodyPr/>
                    <a:lstStyle/>
                    <a:p>
                      <a:pPr>
                        <a:lnSpc>
                          <a:spcPct val="115000"/>
                        </a:lnSpc>
                        <a:spcAft>
                          <a:spcPts val="0"/>
                        </a:spcAft>
                      </a:pPr>
                      <a:r>
                        <a:rPr lang="sr-Latn-RS" sz="1200">
                          <a:effectLst/>
                        </a:rPr>
                        <a:t>Melamin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sr-Latn-RS" sz="1200" dirty="0">
                          <a:effectLst/>
                        </a:rPr>
                        <a:t>ELISA, HPLC, LC/MS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87549699"/>
                  </a:ext>
                </a:extLst>
              </a:tr>
            </a:tbl>
          </a:graphicData>
        </a:graphic>
      </p:graphicFrame>
    </p:spTree>
    <p:extLst>
      <p:ext uri="{BB962C8B-B14F-4D97-AF65-F5344CB8AC3E}">
        <p14:creationId xmlns:p14="http://schemas.microsoft.com/office/powerpoint/2010/main" val="12907658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BBB5DB9-FD74-4F57-B725-0511205F7566}"/>
              </a:ext>
            </a:extLst>
          </p:cNvPr>
          <p:cNvSpPr/>
          <p:nvPr/>
        </p:nvSpPr>
        <p:spPr>
          <a:xfrm>
            <a:off x="358140" y="751310"/>
            <a:ext cx="11475720" cy="5021696"/>
          </a:xfrm>
          <a:prstGeom prst="rect">
            <a:avLst/>
          </a:prstGeom>
        </p:spPr>
        <p:txBody>
          <a:bodyPr wrap="square">
            <a:spAutoFit/>
          </a:bodyPr>
          <a:lstStyle/>
          <a:p>
            <a:pPr algn="ctr">
              <a:lnSpc>
                <a:spcPct val="115000"/>
              </a:lnSpc>
              <a:spcBef>
                <a:spcPts val="1200"/>
              </a:spcBef>
              <a:spcAft>
                <a:spcPts val="0"/>
              </a:spcAft>
            </a:pPr>
            <a:r>
              <a:rPr lang="sr-Latn-RS" sz="2400" b="1" kern="0" dirty="0">
                <a:solidFill>
                  <a:srgbClr val="1F4E79"/>
                </a:solidFill>
                <a:latin typeface="Arial" panose="020B0604020202020204" pitchFamily="34" charset="0"/>
                <a:ea typeface="Times New Roman" panose="02020603050405020304" pitchFamily="18" charset="0"/>
                <a:cs typeface="Times New Roman" panose="02020603050405020304" pitchFamily="18" charset="0"/>
              </a:rPr>
              <a:t>UZIMANJE, PAKOVANJE I SLANJE UZORAKA HRANE ZA ŽIVOTINJE NA ANALIZU</a:t>
            </a:r>
            <a:endParaRPr lang="en-US" sz="2400" b="1" kern="0" dirty="0">
              <a:solidFill>
                <a:srgbClr val="1F4E79"/>
              </a:solidFill>
              <a:latin typeface="Arial" panose="020B0604020202020204" pitchFamily="34" charset="0"/>
              <a:ea typeface="Times New Roman" panose="02020603050405020304" pitchFamily="18" charset="0"/>
              <a:cs typeface="Times New Roman" panose="02020603050405020304" pitchFamily="18" charset="0"/>
            </a:endParaRPr>
          </a:p>
          <a:p>
            <a:pPr>
              <a:lnSpc>
                <a:spcPct val="115000"/>
              </a:lnSpc>
              <a:spcAft>
                <a:spcPts val="0"/>
              </a:spcAft>
            </a:pPr>
            <a:r>
              <a:rPr lang="sr-Latn-RS" sz="1600" dirty="0">
                <a:latin typeface="Calibri" panose="020F0502020204030204" pitchFamily="34" charset="0"/>
                <a:ea typeface="Calibri" panose="020F0502020204030204" pitchFamily="34" charset="0"/>
                <a:cs typeface="Times New Roman" panose="02020603050405020304" pitchFamily="18" charset="0"/>
              </a:rPr>
              <a:t>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760"/>
              </a:spcAft>
            </a:pPr>
            <a:r>
              <a:rPr lang="sr-Latn-RS" dirty="0">
                <a:latin typeface="Arial" panose="020B0604020202020204" pitchFamily="34" charset="0"/>
                <a:ea typeface="Times New Roman" panose="02020603050405020304" pitchFamily="18" charset="0"/>
              </a:rPr>
              <a:t>Uzimanje, pakovanje i slanje uzoraka hrane za životinje predstavlja naročito važan momenat u ocenjivanju hranljive vrednosti i higijenske ispravnosti hrane za životinje. Greška učinjena u ovim postupcima ne može se kasnije, tokom analize, ispraviti, a zaključivanje na osnovu rezultata dobi­jenih na ovaj način je pogrešno. Stoga je neophodno detaljno poznavanje principa i metoda kojima su utvrđeni postupci i način uzimanja, pakovanja i slanja uzoraka hrane za životinje za analizu. Zbog neobične važnosti ova materija je i zakonski regulisana. U Republici Srbiji trenutno je na snazi Pravilnik o metodama uzimanja uzoraka i metodama fizičkih, hemijskih i mikrobioloških analiza stočne hrane „Službeni list SFRJ”, broj 15 od 2. marta 1987, koji je u međuvremenu dopunjen Instrukcijama o uzimanju uzoraka hrane za životinje, Pravilnikom o utvrđivanju programa monitoringa bezbednosti hrane za životinje i drugim. Zakonska regulativa koja uređuje ovo polje unutar Evropske unije je COMMISSION REGULATION (EC) No 152/2009 od 27. januara 2009. godine, koja je takođe u međuvremenu pretrpela određene izmene i dopune (COMMISSION REGULATION (EU) No 51/2013 od 16. januara 2013. godine i  COMMISSION REGULATION (EU) No 691/2013 od 19. jula 2013. godine).</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600867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55FF567-3323-4F8E-94F7-A8BEF0C9BF7C}"/>
              </a:ext>
            </a:extLst>
          </p:cNvPr>
          <p:cNvSpPr/>
          <p:nvPr/>
        </p:nvSpPr>
        <p:spPr>
          <a:xfrm>
            <a:off x="621792" y="259628"/>
            <a:ext cx="11164824" cy="6159635"/>
          </a:xfrm>
          <a:prstGeom prst="rect">
            <a:avLst/>
          </a:prstGeom>
        </p:spPr>
        <p:txBody>
          <a:bodyPr wrap="square">
            <a:spAutoFit/>
          </a:bodyPr>
          <a:lstStyle/>
          <a:p>
            <a:pPr>
              <a:lnSpc>
                <a:spcPct val="115000"/>
              </a:lnSpc>
              <a:spcBef>
                <a:spcPts val="200"/>
              </a:spcBef>
              <a:spcAft>
                <a:spcPts val="0"/>
              </a:spcAft>
            </a:pPr>
            <a:r>
              <a:rPr lang="sr-Latn-RS" sz="20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rPr>
              <a:t>1. UZIMANJE UZORAKA HRANE ZA ŽIVOTINJE NA ANALIZU</a:t>
            </a:r>
            <a:endParaRPr lang="en-US" sz="20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sr-Latn-RS" dirty="0">
                <a:latin typeface="Arial" panose="020B0604020202020204" pitchFamily="34"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algn="just">
              <a:lnSpc>
                <a:spcPct val="115000"/>
              </a:lnSpc>
              <a:spcAft>
                <a:spcPts val="0"/>
              </a:spcAft>
            </a:pPr>
            <a:r>
              <a:rPr lang="sr-Latn-RS" dirty="0">
                <a:latin typeface="Arial" panose="020B0604020202020204" pitchFamily="34" charset="0"/>
                <a:ea typeface="Times New Roman" panose="02020603050405020304" pitchFamily="18" charset="0"/>
              </a:rPr>
              <a:t>Prema Pravilniku, „uzimanje uzoraka za analizu“ predstavlja uzimanje hrane za životinje ili bilo kojih supstanci, uključujući i one iz okoline, koje su važne za proizvodnju, preradu i distribuciju hrane za životinje, kako bi se analizom verifikovalo sprovođenje propisa o hrani za životinje. Uzimanje uzoraka hrane za životinje za analizu po pravilu vrši stručno lice (veterinar, veterinarski ili poljoprivredni inspektor). Najispravnije je uzorak uzimati komisijski ili u prisustvu svedoka, mada su stručna lica ovlašćena da deluju samostalno u skladu sa zakonskom regulativom. Za potrebe eventualnog sudskog spora neophodno je da hranu uzorkuje veterinarski inspektor koji je nadležan na datom području ili akreditovani uzorkivač iz ovlašćene laboratorije.  </a:t>
            </a:r>
            <a:endParaRPr lang="en-US" dirty="0">
              <a:latin typeface="Times New Roman" panose="02020603050405020304" pitchFamily="18" charset="0"/>
              <a:ea typeface="Times New Roman" panose="02020603050405020304" pitchFamily="18" charset="0"/>
            </a:endParaRPr>
          </a:p>
          <a:p>
            <a:pPr algn="just">
              <a:lnSpc>
                <a:spcPct val="115000"/>
              </a:lnSpc>
              <a:spcAft>
                <a:spcPts val="0"/>
              </a:spcAft>
            </a:pPr>
            <a:r>
              <a:rPr lang="sr-Latn-RS" dirty="0">
                <a:latin typeface="Arial" panose="020B0604020202020204" pitchFamily="34" charset="0"/>
                <a:ea typeface="Times New Roman" panose="02020603050405020304" pitchFamily="18" charset="0"/>
              </a:rPr>
              <a:t>Uzimanje uzoraka hrane za životinje za analizu vrši se u proizvodnji i prometu, kao i neposredno pri upotrebi. Hrana za životinje mora da ispunjava opšte i posebne uslove higijene hrane za životinje i podleže službenoj kontroli. Službeno lice (veterinarski inspektor) uzorkuje hranu za životinje prema planu koji je predviđen Monitoringom bezbednosti hrane za životinje, po službenoj dužnosti, na zahtev ili po prijavi stranke. </a:t>
            </a:r>
            <a:endParaRPr lang="en-US" dirty="0">
              <a:latin typeface="Times New Roman" panose="02020603050405020304" pitchFamily="18" charset="0"/>
              <a:ea typeface="Times New Roman" panose="02020603050405020304" pitchFamily="18" charset="0"/>
            </a:endParaRPr>
          </a:p>
          <a:p>
            <a:pPr algn="just">
              <a:lnSpc>
                <a:spcPct val="115000"/>
              </a:lnSpc>
              <a:spcAft>
                <a:spcPts val="1000"/>
              </a:spcAft>
            </a:pPr>
            <a:r>
              <a:rPr lang="sr-Latn-RS" dirty="0">
                <a:latin typeface="Arial" panose="020B0604020202020204" pitchFamily="34" charset="0"/>
                <a:ea typeface="Calibri" panose="020F0502020204030204" pitchFamily="34" charset="0"/>
                <a:cs typeface="Times New Roman" panose="02020603050405020304" pitchFamily="18" charset="0"/>
              </a:rPr>
              <a:t>Uzorkovanje hrane za životinje neophodno je izvršiti adekvatnom opremom, koja mora biti izrađena od materijala koji ne mogu kontaminirati proizvode namenjene uzorkovanju. Oprema namenjena višestrukoj upotrebi mora biti jednostavna za čišćenje i dezinfekciju, kako bi se izbegla unakrsna kontaminacija. Za potrebe ručnog uzorkovanja hrane neophodna oprema podrazumeva: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33880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EB206FC-E466-4C1E-8348-36901C6CA71A}"/>
              </a:ext>
            </a:extLst>
          </p:cNvPr>
          <p:cNvSpPr/>
          <p:nvPr/>
        </p:nvSpPr>
        <p:spPr>
          <a:xfrm>
            <a:off x="797052" y="636248"/>
            <a:ext cx="10597896" cy="5585503"/>
          </a:xfrm>
          <a:prstGeom prst="rect">
            <a:avLst/>
          </a:prstGeom>
        </p:spPr>
        <p:txBody>
          <a:bodyPr wrap="square">
            <a:spAutoFit/>
          </a:bodyPr>
          <a:lstStyle/>
          <a:p>
            <a:pPr algn="ctr">
              <a:lnSpc>
                <a:spcPct val="115000"/>
              </a:lnSpc>
              <a:spcBef>
                <a:spcPts val="1200"/>
              </a:spcBef>
              <a:spcAft>
                <a:spcPts val="0"/>
              </a:spcAft>
            </a:pPr>
            <a:r>
              <a:rPr lang="sr-Latn-RS" sz="3200" b="1" kern="0" dirty="0">
                <a:solidFill>
                  <a:srgbClr val="1F4E79"/>
                </a:solidFill>
                <a:latin typeface="Arial" panose="020B0604020202020204" pitchFamily="34" charset="0"/>
                <a:ea typeface="Times New Roman" panose="02020603050405020304" pitchFamily="18" charset="0"/>
                <a:cs typeface="Times New Roman" panose="02020603050405020304" pitchFamily="18" charset="0"/>
              </a:rPr>
              <a:t>METODE ISPITIVANJA HRANE ZA ŽIVOTINJE</a:t>
            </a:r>
            <a:endParaRPr lang="en-US" sz="3200" b="1" kern="0" dirty="0">
              <a:solidFill>
                <a:srgbClr val="1F4E79"/>
              </a:solidFill>
              <a:latin typeface="Arial" panose="020B060402020202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sr-Latn-RS" sz="2000" dirty="0">
                <a:latin typeface="Calibri" panose="020F0502020204030204" pitchFamily="34" charset="0"/>
                <a:ea typeface="Calibri" panose="020F0502020204030204" pitchFamily="34" charset="0"/>
                <a:cs typeface="Times New Roman" panose="02020603050405020304" pitchFamily="18" charset="0"/>
              </a:rPr>
              <a:t> </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sr-Latn-RS" sz="2400" dirty="0">
                <a:solidFill>
                  <a:srgbClr val="000000"/>
                </a:solidFill>
                <a:latin typeface="Arial" panose="020B0604020202020204" pitchFamily="34" charset="0"/>
                <a:ea typeface="Calibri" panose="020F0502020204030204" pitchFamily="34" charset="0"/>
                <a:cs typeface="Times New Roman" panose="02020603050405020304" pitchFamily="18" charset="0"/>
              </a:rPr>
              <a:t>Za ispitivanje i ocenjivanje upotrebljivosti hrane za životinje koristi se veliki broj različitih metoda. Radi lakše orjentacije i bolje preglednosti one mogu da se svrstaju u dve grupe: klasične i savremene instrumentalne metode.</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Bef>
                <a:spcPts val="200"/>
              </a:spcBef>
              <a:spcAft>
                <a:spcPts val="0"/>
              </a:spcAft>
            </a:pPr>
            <a:r>
              <a:rPr lang="sr-Latn-RS" sz="28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rPr>
              <a:t>1. KLASIČNE METODE ISPITIVANJA HRANE ZA ŽIVOTINJE</a:t>
            </a:r>
            <a:endParaRPr lang="en-US" sz="28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sr-Latn-RS" sz="2400" dirty="0">
                <a:solidFill>
                  <a:srgbClr val="000000"/>
                </a:solidFill>
                <a:latin typeface="Arial" panose="020B0604020202020204" pitchFamily="34" charset="0"/>
                <a:ea typeface="Calibri" panose="020F0502020204030204" pitchFamily="34" charset="0"/>
                <a:cs typeface="Times New Roman" panose="02020603050405020304" pitchFamily="18" charset="0"/>
              </a:rPr>
              <a:t>Klasične metode su jednostavne, brze i proverene. Mogu da se koriste u laboratorijama sa minimumom opreme i u terenskim uslovima rada. Rezultati ispitivanja ovim metodama su orjentacioni, ali za praksu vrlo korisni. Klasične metode ispitivanja hrane za životinje obuhvataju </a:t>
            </a:r>
            <a:r>
              <a:rPr lang="sr-Latn-RS" sz="24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organoleptički pregled, pregled lupom i mikroskopom, mikrobiološki pregled, fizičko-hemijske analize i biološki ogled ishrane.</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79759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D290D99-8FF0-43E7-AA49-D8B8C51619E7}"/>
              </a:ext>
            </a:extLst>
          </p:cNvPr>
          <p:cNvSpPr/>
          <p:nvPr/>
        </p:nvSpPr>
        <p:spPr>
          <a:xfrm>
            <a:off x="320040" y="274385"/>
            <a:ext cx="11420856" cy="6019212"/>
          </a:xfrm>
          <a:prstGeom prst="rect">
            <a:avLst/>
          </a:prstGeom>
        </p:spPr>
        <p:txBody>
          <a:bodyPr wrap="square">
            <a:spAutoFit/>
          </a:bodyPr>
          <a:lstStyle/>
          <a:p>
            <a:pPr marL="342900" lvl="0" indent="-342900" algn="just">
              <a:lnSpc>
                <a:spcPct val="115000"/>
              </a:lnSpc>
              <a:spcAft>
                <a:spcPts val="600"/>
              </a:spcAft>
              <a:buFont typeface="+mj-lt"/>
              <a:buAutoNum type="arabicPeriod"/>
            </a:pPr>
            <a:r>
              <a:rPr lang="sr-Latn-RS" dirty="0">
                <a:latin typeface="Arial" panose="020B0604020202020204" pitchFamily="34" charset="0"/>
                <a:ea typeface="Times New Roman" panose="02020603050405020304" pitchFamily="18" charset="0"/>
                <a:cs typeface="Times New Roman" panose="02020603050405020304" pitchFamily="18" charset="0"/>
              </a:rPr>
              <a:t>Lopaticu sa ravnim dnom i vertikalnim stranicama,</a:t>
            </a:r>
            <a:endParaRPr lang="en-US" b="1"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600"/>
              </a:spcAft>
              <a:buFont typeface="+mj-lt"/>
              <a:buAutoNum type="arabicPeriod"/>
            </a:pPr>
            <a:r>
              <a:rPr lang="sr-Latn-RS" dirty="0">
                <a:latin typeface="Arial" panose="020B0604020202020204" pitchFamily="34" charset="0"/>
                <a:ea typeface="Times New Roman" panose="02020603050405020304" pitchFamily="18" charset="0"/>
                <a:cs typeface="Times New Roman" panose="02020603050405020304" pitchFamily="18" charset="0"/>
              </a:rPr>
              <a:t>Sondu za uzorkovanje sa dugim procepom ili pregradama. Dimenzije sonde za uzorkovanje moraju odgovarati osobinama uzorka (dubina posude, veličina vreće, itd.) i veličini čestica hrane za životinje. Ako sonda za uzorkovanje ima nekoliko otvora, oni se odvajaju pregradama ili raspoređenim otvorima kako bi se osiguralo da se uzorak uzima na različitim mestima duž sonde. Praktično, sonda se zavlači u vreću, cisternu, gomilu i dr. do određene dubine tako da se napuni prijemni rezervoar sonde, nakon čega se vrši njegovo zatvaranje, vađenje sonde i uzimanje uzorka.</a:t>
            </a:r>
            <a:endParaRPr lang="en-US" b="1"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600"/>
              </a:spcAft>
              <a:buFont typeface="+mj-lt"/>
              <a:buAutoNum type="arabicPeriod"/>
            </a:pPr>
            <a:r>
              <a:rPr lang="sr-Latn-RS" dirty="0">
                <a:latin typeface="Arial" panose="020B0604020202020204" pitchFamily="34" charset="0"/>
                <a:ea typeface="Times New Roman" panose="02020603050405020304" pitchFamily="18" charset="0"/>
                <a:cs typeface="Times New Roman" panose="02020603050405020304" pitchFamily="18" charset="0"/>
              </a:rPr>
              <a:t>U slučaju uzimanja uzoraka kabaste hrane, posebno iz stoga sena ili balirane hrane može se koristiti gvozdena šipka sa kukom na vrhu u obliku harpuna, odomaćenog naziva čaklja. </a:t>
            </a:r>
            <a:endParaRPr lang="en-US" b="1"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600"/>
              </a:spcAft>
              <a:buFont typeface="+mj-lt"/>
              <a:buAutoNum type="arabicPeriod"/>
            </a:pPr>
            <a:r>
              <a:rPr lang="sr-Latn-RS" dirty="0">
                <a:latin typeface="Arial" panose="020B0604020202020204" pitchFamily="34" charset="0"/>
                <a:ea typeface="Times New Roman" panose="02020603050405020304" pitchFamily="18" charset="0"/>
                <a:cs typeface="Times New Roman" panose="02020603050405020304" pitchFamily="18" charset="0"/>
              </a:rPr>
              <a:t>Metalnu šipku koja je neophodna za ravnomerno mešanje hrane u tečnom obliku. </a:t>
            </a:r>
            <a:r>
              <a:rPr lang="sr-Latn-RS" b="1" dirty="0">
                <a:latin typeface="Arial" panose="020B0604020202020204" pitchFamily="34" charset="0"/>
                <a:ea typeface="Times New Roman" panose="02020603050405020304" pitchFamily="18" charset="0"/>
                <a:cs typeface="Times New Roman" panose="02020603050405020304" pitchFamily="18" charset="0"/>
              </a:rPr>
              <a:t> </a:t>
            </a:r>
            <a:endParaRPr lang="en-US" b="1" dirty="0">
              <a:latin typeface="Arial" panose="020B0604020202020204" pitchFamily="34" charset="0"/>
              <a:ea typeface="Times New Roman" panose="02020603050405020304" pitchFamily="18" charset="0"/>
              <a:cs typeface="Times New Roman" panose="02020603050405020304" pitchFamily="18" charset="0"/>
            </a:endParaRPr>
          </a:p>
          <a:p>
            <a:pPr algn="just">
              <a:lnSpc>
                <a:spcPct val="115000"/>
              </a:lnSpc>
              <a:spcAft>
                <a:spcPts val="600"/>
              </a:spcAft>
            </a:pPr>
            <a:r>
              <a:rPr lang="sr-Latn-RS" dirty="0">
                <a:latin typeface="Arial" panose="020B0604020202020204" pitchFamily="34" charset="0"/>
                <a:ea typeface="Calibri" panose="020F0502020204030204" pitchFamily="34" charset="0"/>
                <a:cs typeface="Times New Roman" panose="02020603050405020304" pitchFamily="18" charset="0"/>
              </a:rPr>
              <a:t>Za potrebe mehaničkog uzorkovanja hrane neophodna oprema podrazumeva:</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600"/>
              </a:spcAft>
              <a:buFont typeface="+mj-lt"/>
              <a:buAutoNum type="arabicPeriod"/>
            </a:pPr>
            <a:r>
              <a:rPr lang="sr-Latn-RS" dirty="0">
                <a:latin typeface="Arial" panose="020B0604020202020204" pitchFamily="34" charset="0"/>
                <a:ea typeface="Times New Roman" panose="02020603050405020304" pitchFamily="18" charset="0"/>
                <a:cs typeface="Times New Roman" panose="02020603050405020304" pitchFamily="18" charset="0"/>
              </a:rPr>
              <a:t>Upotrebu automatskog uzorkivača, posebno prilikom uzorkovanja hrane za životinje u protoku (pri velikim brzinama protoka).</a:t>
            </a:r>
            <a:endParaRPr lang="en-US" b="1"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600"/>
              </a:spcAft>
              <a:buFont typeface="+mj-lt"/>
              <a:buAutoNum type="arabicPeriod"/>
            </a:pPr>
            <a:r>
              <a:rPr lang="sr-Latn-RS" dirty="0">
                <a:latin typeface="Arial" panose="020B0604020202020204" pitchFamily="34" charset="0"/>
                <a:ea typeface="Times New Roman" panose="02020603050405020304" pitchFamily="18" charset="0"/>
                <a:cs typeface="Times New Roman" panose="02020603050405020304" pitchFamily="18" charset="0"/>
              </a:rPr>
              <a:t>Upotrebu razdelnika koji omogućava za razdvajanje uzorka na približno jednake delove. Razdelnik bi trebalo koristiti za pripremu pojedinačnih uzoraka, odnosno prilikom redukovanja zbirnog uzorka. </a:t>
            </a:r>
            <a:endParaRPr lang="en-US" b="1"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600"/>
              </a:spcAft>
              <a:buFont typeface="+mj-lt"/>
              <a:buAutoNum type="arabicPeriod"/>
            </a:pPr>
            <a:r>
              <a:rPr lang="sr-Latn-RS" dirty="0">
                <a:latin typeface="Arial" panose="020B0604020202020204" pitchFamily="34" charset="0"/>
                <a:ea typeface="Times New Roman" panose="02020603050405020304" pitchFamily="18" charset="0"/>
                <a:cs typeface="Times New Roman" panose="02020603050405020304" pitchFamily="18" charset="0"/>
              </a:rPr>
              <a:t>Sondu ili šuplju gvozdenu šipku sa električnim motorom koji omogućava uzorkovanje hrane sa teže pristupačnih mesta, čije uzorkovanje iziskuje veći fizički napor uzorkivača. </a:t>
            </a:r>
            <a:endParaRPr lang="en-US" b="1" dirty="0">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398776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D823E4-063F-4F7D-B3ED-4739D1B85AD4}"/>
              </a:ext>
            </a:extLst>
          </p:cNvPr>
          <p:cNvSpPr/>
          <p:nvPr/>
        </p:nvSpPr>
        <p:spPr>
          <a:xfrm>
            <a:off x="466344" y="1735823"/>
            <a:ext cx="11055096" cy="3251980"/>
          </a:xfrm>
          <a:prstGeom prst="rect">
            <a:avLst/>
          </a:prstGeom>
        </p:spPr>
        <p:txBody>
          <a:bodyPr wrap="square">
            <a:spAutoFit/>
          </a:bodyPr>
          <a:lstStyle/>
          <a:p>
            <a:pPr algn="just">
              <a:lnSpc>
                <a:spcPct val="115000"/>
              </a:lnSpc>
              <a:spcAft>
                <a:spcPts val="0"/>
              </a:spcAft>
            </a:pPr>
            <a:r>
              <a:rPr lang="sr-Latn-RS" dirty="0">
                <a:latin typeface="Arial" panose="020B0604020202020204" pitchFamily="34" charset="0"/>
                <a:ea typeface="Times New Roman" panose="02020603050405020304" pitchFamily="18" charset="0"/>
              </a:rPr>
              <a:t>Uzimanje uzoraka hrane za životinje mora se izvršiti tako da svaka jedinica proizvoda ima istu mogućnost da bude izabrana kao uzeti uzorak. Način uzimanja uzoraka hrane za životinje zavisi od vrste pregleda i vrste hrane koja se uzima za analizu. Sve vrste pregleda za ocenu upotrebljivosti se, u odnosu na svrhu, a time i na način uzimanja uzoraka, mogu podeliti u dve grupe:</a:t>
            </a:r>
            <a:endParaRPr lang="en-US" dirty="0">
              <a:latin typeface="Times New Roman" panose="02020603050405020304" pitchFamily="18" charset="0"/>
              <a:ea typeface="Times New Roman" panose="02020603050405020304" pitchFamily="18" charset="0"/>
            </a:endParaRPr>
          </a:p>
          <a:p>
            <a:pPr algn="just">
              <a:lnSpc>
                <a:spcPct val="115000"/>
              </a:lnSpc>
              <a:spcAft>
                <a:spcPts val="0"/>
              </a:spcAft>
            </a:pPr>
            <a:r>
              <a:rPr lang="sr-Latn-RS" dirty="0">
                <a:latin typeface="Arial" panose="020B0604020202020204" pitchFamily="34" charset="0"/>
                <a:ea typeface="Times New Roman" panose="02020603050405020304" pitchFamily="18" charset="0"/>
              </a:rPr>
              <a:t>1. Uzimanje uzoraka hrane za životinje za ocenu hranljive vrednosti.</a:t>
            </a:r>
            <a:endParaRPr lang="en-US" dirty="0">
              <a:latin typeface="Times New Roman" panose="02020603050405020304" pitchFamily="18" charset="0"/>
              <a:ea typeface="Times New Roman" panose="02020603050405020304" pitchFamily="18" charset="0"/>
            </a:endParaRPr>
          </a:p>
          <a:p>
            <a:pPr algn="just">
              <a:lnSpc>
                <a:spcPct val="115000"/>
              </a:lnSpc>
              <a:spcAft>
                <a:spcPts val="0"/>
              </a:spcAft>
            </a:pPr>
            <a:r>
              <a:rPr lang="sr-Latn-RS" dirty="0">
                <a:latin typeface="Arial" panose="020B0604020202020204" pitchFamily="34" charset="0"/>
                <a:ea typeface="Times New Roman" panose="02020603050405020304" pitchFamily="18" charset="0"/>
              </a:rPr>
              <a:t>2. Uzimanje uzoraka hrane za životinje za ocenu higijenske ispravnosti.</a:t>
            </a:r>
            <a:endParaRPr lang="en-US" dirty="0">
              <a:latin typeface="Times New Roman" panose="02020603050405020304" pitchFamily="18" charset="0"/>
              <a:ea typeface="Times New Roman" panose="02020603050405020304" pitchFamily="18" charset="0"/>
            </a:endParaRPr>
          </a:p>
          <a:p>
            <a:pPr algn="just">
              <a:lnSpc>
                <a:spcPct val="115000"/>
              </a:lnSpc>
              <a:spcAft>
                <a:spcPts val="0"/>
              </a:spcAft>
            </a:pPr>
            <a:r>
              <a:rPr lang="sr-Latn-RS" dirty="0">
                <a:latin typeface="Arial" panose="020B0604020202020204" pitchFamily="34" charset="0"/>
                <a:ea typeface="Times New Roman" panose="02020603050405020304" pitchFamily="18" charset="0"/>
              </a:rPr>
              <a:t>Razlike u vrsti pregleda uslovljavaju razlike u načinu uzimanja uzoraka hrane za životinje  za analizu. U slučaju spora, način uzimanja uzoraka i analitičke metode, kriterijumi koji se koriste, pravila tumačenja rezultata i drugo, mogu biti i u skladu sa posebnim postupkom Evropske komisije (navedena regulativa data je u prethodnom delu teksta).</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921881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076290-9D33-4B26-8D2B-7106041B1358}"/>
              </a:ext>
            </a:extLst>
          </p:cNvPr>
          <p:cNvSpPr/>
          <p:nvPr/>
        </p:nvSpPr>
        <p:spPr>
          <a:xfrm>
            <a:off x="128016" y="189700"/>
            <a:ext cx="11850624" cy="6349752"/>
          </a:xfrm>
          <a:prstGeom prst="rect">
            <a:avLst/>
          </a:prstGeom>
        </p:spPr>
        <p:txBody>
          <a:bodyPr wrap="square">
            <a:spAutoFit/>
          </a:bodyPr>
          <a:lstStyle/>
          <a:p>
            <a:pPr>
              <a:lnSpc>
                <a:spcPct val="115000"/>
              </a:lnSpc>
              <a:spcBef>
                <a:spcPts val="800"/>
              </a:spcBef>
              <a:spcAft>
                <a:spcPts val="600"/>
              </a:spcAft>
            </a:pPr>
            <a:r>
              <a:rPr lang="sr-Latn-RS"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rPr>
              <a:t>1.1. UZIMANJE UZORAKA HRANE ZA ŽIVOTINJE ZA OCENU HRANLJIVE VREDNOSTI</a:t>
            </a:r>
            <a:endParaRPr lang="en-US"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sr-Latn-RS" b="1" dirty="0">
                <a:latin typeface="Arial" panose="020B0604020202020204" pitchFamily="34" charset="0"/>
                <a:ea typeface="Times New Roman" panose="02020603050405020304" pitchFamily="18" charset="0"/>
              </a:rPr>
              <a:t>Princip</a:t>
            </a:r>
            <a:r>
              <a:rPr lang="sr-Latn-RS" dirty="0">
                <a:latin typeface="Arial" panose="020B0604020202020204" pitchFamily="34" charset="0"/>
                <a:ea typeface="Times New Roman" panose="02020603050405020304" pitchFamily="18" charset="0"/>
              </a:rPr>
              <a:t>: Uzorak mora biti prosečan i treba da predstavlja i karakteriše sve osobine koje ima hrana od koje je uzet, u celini.</a:t>
            </a:r>
            <a:endParaRPr lang="en-US" dirty="0">
              <a:latin typeface="Times New Roman" panose="02020603050405020304" pitchFamily="18" charset="0"/>
              <a:ea typeface="Times New Roman" panose="02020603050405020304" pitchFamily="18" charset="0"/>
            </a:endParaRPr>
          </a:p>
          <a:p>
            <a:pPr algn="just">
              <a:lnSpc>
                <a:spcPct val="115000"/>
              </a:lnSpc>
              <a:spcAft>
                <a:spcPts val="0"/>
              </a:spcAft>
            </a:pPr>
            <a:r>
              <a:rPr lang="sr-Latn-RS" dirty="0">
                <a:latin typeface="Arial" panose="020B0604020202020204" pitchFamily="34" charset="0"/>
                <a:ea typeface="Times New Roman" panose="02020603050405020304" pitchFamily="18" charset="0"/>
              </a:rPr>
              <a:t>Pripremanje prosečnog uzorka vrši se u fazama, a zasniva se na uzimanju manjih količina hrane sa više različitih mesta, međusobnog mešanja uzetih delova hrane, a zatim podeli na količinu koja će služiti za laboratorijska ispitivanja. Ovo podrazumeva uzimanje i pripremanje pojedinačnog (osnovnog), zajedničkog (zbirnog) i prosečnog (srednjeg) uzorka.</a:t>
            </a:r>
            <a:endParaRPr lang="en-US" dirty="0">
              <a:latin typeface="Times New Roman" panose="02020603050405020304" pitchFamily="18" charset="0"/>
              <a:ea typeface="Times New Roman" panose="02020603050405020304" pitchFamily="18" charset="0"/>
            </a:endParaRPr>
          </a:p>
          <a:p>
            <a:pPr algn="just">
              <a:lnSpc>
                <a:spcPct val="115000"/>
              </a:lnSpc>
              <a:spcBef>
                <a:spcPts val="600"/>
              </a:spcBef>
              <a:spcAft>
                <a:spcPts val="0"/>
              </a:spcAft>
            </a:pPr>
            <a:r>
              <a:rPr lang="sr-Latn-RS" b="1" dirty="0">
                <a:solidFill>
                  <a:srgbClr val="000000"/>
                </a:solidFill>
                <a:latin typeface="Arial" panose="020B0604020202020204" pitchFamily="34" charset="0"/>
                <a:ea typeface="Times New Roman" panose="02020603050405020304" pitchFamily="18" charset="0"/>
              </a:rPr>
              <a:t>Pod pojedinačnim (osnovnim) uzorkom</a:t>
            </a:r>
            <a:r>
              <a:rPr lang="sr-Latn-RS" dirty="0">
                <a:solidFill>
                  <a:srgbClr val="000000"/>
                </a:solidFill>
                <a:latin typeface="Arial" panose="020B0604020202020204" pitchFamily="34" charset="0"/>
                <a:ea typeface="Times New Roman" panose="02020603050405020304" pitchFamily="18" charset="0"/>
              </a:rPr>
              <a:t> podrazumeva se manja količina hrane uzeta sa jednog mesta. Pri službenim kontrolama pojedinačni uzorak označava se kao pojedinačni slučajni uzorak i definiše se kao manja količina hrane za životinje, uzeta na jednom mestu proizvodne serije slučajnim uzorkovanjem. Pojedinačni slučajni uzorci uzimaju se iz cele serije tako da budu približno jednake veličine. Serija jeste ukupna količina supstance koja se analizira. Definiše se kao identifikovana količina hrane za životinje za koju je utvrđeno da poseduje zajedničke osobine kao što su poreklo, vrsta, način pakovanja, subjekat koji pakuje proizvode, pošiljalac ili označavanje. U slučaju proizvodnog postupka, to je proizvodna jedinica iz jedinstvenog objekta koja koristi jedinstvene proizvodne parametre ili nekoliko takvih jedinica pri neprekinutoj proizvodnji i zbirnom skladištenju (serija/lot/šarža).</a:t>
            </a:r>
            <a:endParaRPr lang="en-US" dirty="0">
              <a:solidFill>
                <a:srgbClr val="000000"/>
              </a:solidFill>
              <a:latin typeface="Times New Roman" panose="02020603050405020304" pitchFamily="18" charset="0"/>
              <a:ea typeface="Times New Roman" panose="02020603050405020304" pitchFamily="18" charset="0"/>
            </a:endParaRPr>
          </a:p>
          <a:p>
            <a:pPr algn="just">
              <a:lnSpc>
                <a:spcPct val="115000"/>
              </a:lnSpc>
              <a:spcBef>
                <a:spcPts val="600"/>
              </a:spcBef>
              <a:spcAft>
                <a:spcPts val="0"/>
              </a:spcAft>
            </a:pPr>
            <a:r>
              <a:rPr lang="sr-Latn-RS" b="1" dirty="0">
                <a:solidFill>
                  <a:srgbClr val="000000"/>
                </a:solidFill>
                <a:latin typeface="Arial" panose="020B0604020202020204" pitchFamily="34" charset="0"/>
                <a:ea typeface="Times New Roman" panose="02020603050405020304" pitchFamily="18" charset="0"/>
              </a:rPr>
              <a:t>Pod zajedničkim (zbirnim) uzorkom</a:t>
            </a:r>
            <a:r>
              <a:rPr lang="sr-Latn-RS" dirty="0">
                <a:solidFill>
                  <a:srgbClr val="000000"/>
                </a:solidFill>
                <a:latin typeface="Arial" panose="020B0604020202020204" pitchFamily="34" charset="0"/>
                <a:ea typeface="Times New Roman" panose="02020603050405020304" pitchFamily="18" charset="0"/>
              </a:rPr>
              <a:t> podrazumeva se skup sjedinjenih i brižljivo izmešanih pojedinačnih uzoraka hrane za životinje, odnosno, pri službenom uzorkovanju predstavlja zbir pojedinačnih slučajnih uzoraka iz jedne serije. Zbirni uzorak kabaste hrane potrebno je iseckati na odreske približne dužine od 2 cm, dok je kod koncentrovanih hraniva neophodno razbiti grudve ukoliko su prisutne u hrani i nakon toga ih vratiti u uzorak. </a:t>
            </a:r>
            <a:endParaRPr lang="en-US" dirty="0">
              <a:solidFill>
                <a:srgbClr val="000000"/>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3804289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7678F27-9E8C-4032-A87E-E3716598027C}"/>
              </a:ext>
            </a:extLst>
          </p:cNvPr>
          <p:cNvSpPr/>
          <p:nvPr/>
        </p:nvSpPr>
        <p:spPr>
          <a:xfrm>
            <a:off x="120396" y="216870"/>
            <a:ext cx="11951208" cy="6424259"/>
          </a:xfrm>
          <a:prstGeom prst="rect">
            <a:avLst/>
          </a:prstGeom>
        </p:spPr>
        <p:txBody>
          <a:bodyPr wrap="square">
            <a:spAutoFit/>
          </a:bodyPr>
          <a:lstStyle/>
          <a:p>
            <a:pPr algn="just">
              <a:lnSpc>
                <a:spcPct val="115000"/>
              </a:lnSpc>
              <a:spcBef>
                <a:spcPts val="600"/>
              </a:spcBef>
              <a:spcAft>
                <a:spcPts val="0"/>
              </a:spcAft>
            </a:pPr>
            <a:r>
              <a:rPr lang="sr-Latn-RS" sz="1700" b="1" dirty="0">
                <a:solidFill>
                  <a:srgbClr val="000000"/>
                </a:solidFill>
                <a:latin typeface="Arial" panose="020B0604020202020204" pitchFamily="34" charset="0"/>
                <a:ea typeface="Times New Roman" panose="02020603050405020304" pitchFamily="18" charset="0"/>
              </a:rPr>
              <a:t>Pod prosečnim (srednjim) uzorkom</a:t>
            </a:r>
            <a:r>
              <a:rPr lang="sr-Latn-RS" sz="1700" dirty="0">
                <a:solidFill>
                  <a:srgbClr val="000000"/>
                </a:solidFill>
                <a:latin typeface="Arial" panose="020B0604020202020204" pitchFamily="34" charset="0"/>
                <a:ea typeface="Times New Roman" panose="02020603050405020304" pitchFamily="18" charset="0"/>
              </a:rPr>
              <a:t> podrazumeva se uzorak koji se dobija redukcijom zajedničkog uzorka i služi za laboratorijska ispitivanja. Pri službenom uzorkovanju, prosečni uzorak se označava kao redukovani uzorak i predstavlja reprezentativni deo zbirnog uzorka, dobijen postupkom redukovanja zbirnog uzorka.</a:t>
            </a:r>
            <a:endParaRPr lang="en-US" sz="1700" dirty="0">
              <a:solidFill>
                <a:srgbClr val="000000"/>
              </a:solidFill>
              <a:latin typeface="Times New Roman" panose="02020603050405020304" pitchFamily="18" charset="0"/>
              <a:ea typeface="Times New Roman" panose="02020603050405020304" pitchFamily="18" charset="0"/>
            </a:endParaRPr>
          </a:p>
          <a:p>
            <a:pPr algn="just">
              <a:lnSpc>
                <a:spcPct val="115000"/>
              </a:lnSpc>
              <a:spcAft>
                <a:spcPts val="0"/>
              </a:spcAft>
            </a:pPr>
            <a:r>
              <a:rPr lang="sr-Latn-RS" sz="1700" dirty="0">
                <a:latin typeface="Arial" panose="020B0604020202020204" pitchFamily="34" charset="0"/>
                <a:ea typeface="Times New Roman" panose="02020603050405020304" pitchFamily="18" charset="0"/>
              </a:rPr>
              <a:t>Prosečan uzorak najčešće se priprema metodom redukcije zajedničkog uzorka. Pojedinačni uzorci stavljaju se u zajednički sud i što je moguće bolje i homogenije izmešaju. Tako dobijen zajednički uzorak postavi se na ravnu i čvrstu podlogu i uobliči u piramidu koja se pritiskom odozgo zaravni. Dobijena zarubljena piramida dijagonalno se podeli na bočne strane, a naizmenični segmenti se izdvoje. Isti postupak izvodi se sa izdvojenim količinama hrane sve dok se od zajedničkog uzorka ne dobije masa od 3-5 kg. Masa dobijena na ovaj način dalje se deli na dva, odnosno tri prosečna uzorka za analizu u onim količinama koje su potrebne za</a:t>
            </a:r>
            <a:r>
              <a:rPr lang="sr-Latn-RS" sz="1700" i="1" dirty="0">
                <a:latin typeface="Arial" panose="020B0604020202020204" pitchFamily="34" charset="0"/>
                <a:ea typeface="Times New Roman" panose="02020603050405020304" pitchFamily="18" charset="0"/>
              </a:rPr>
              <a:t> </a:t>
            </a:r>
            <a:r>
              <a:rPr lang="sr-Latn-RS" sz="1700" dirty="0">
                <a:latin typeface="Arial" panose="020B0604020202020204" pitchFamily="34" charset="0"/>
                <a:ea typeface="Times New Roman" panose="02020603050405020304" pitchFamily="18" charset="0"/>
              </a:rPr>
              <a:t>sve fizičke, hemijske i mikrobiološke analize koje se zahtevaju (količina od približno 1 kg), s tim da sve jedinice moraju biti identične po sastavu, a približno jednake po masi. Minimalna propisana količina ovog uzorka iznosi 500 g za čvrsta, odnosno 500 ml za tečna hraniva, osim pri određivanju ostataka pesticida u hrani za životinje (minimalno 1kg leptirnjača, zrna žitarica i orašastog voća) ili prilikom kontrole prisutnosti genetski modifikovanog materijala, kada uzorak mora da sadrži najmanje 10 000 semenki/zrna. U tom slučaju, za kukuruz veličina uzorka mora biti najmanje 3 000 g, a za soju 2 000 g, dok za ostala hraniva kao što su ječam, proso, zob, pirinač, raž, pšenica i seme repe, veličina uzorka od 500 g odgovara vrednosti većoj od 10 000 semenki.</a:t>
            </a:r>
            <a:endParaRPr lang="en-US" sz="1700" dirty="0">
              <a:latin typeface="Times New Roman" panose="02020603050405020304" pitchFamily="18" charset="0"/>
              <a:ea typeface="Times New Roman" panose="02020603050405020304" pitchFamily="18" charset="0"/>
            </a:endParaRPr>
          </a:p>
          <a:p>
            <a:pPr algn="just">
              <a:lnSpc>
                <a:spcPct val="115000"/>
              </a:lnSpc>
              <a:spcAft>
                <a:spcPts val="300"/>
              </a:spcAft>
            </a:pPr>
            <a:r>
              <a:rPr lang="sr-Latn-RS" sz="1700" dirty="0">
                <a:latin typeface="Arial" panose="020B0604020202020204" pitchFamily="34" charset="0"/>
                <a:ea typeface="Times New Roman" panose="02020603050405020304" pitchFamily="18" charset="0"/>
              </a:rPr>
              <a:t>Navedeni prosečan uzorak označava se i kao laboratorijski ili konačni uzorak. Jedan, izdvojeni prosečan uzorak dostavlja se laboratoriji na ispitivanje, dok drugi uzorak uzima ovlašćeno lice i čuva ga za slučaj superanalize kada jedna od strana nije zadovoljna rezultatima analize. Treći uzorak, ukoliko je izdvojen po zahtevu, jedna od zainteresovanih strana može da pošalje na analizu u drugu laboratoriju. Drugim rečima, subjekat u poslovanju hranom za životinje, čiji su proizvodi predmet uzimanja uzoraka i analize, ima pravo da zatraži dodatno stručno mišljenje.</a:t>
            </a:r>
            <a:endParaRPr lang="en-US" sz="1700" dirty="0">
              <a:latin typeface="Times New Roman" panose="02020603050405020304" pitchFamily="18" charset="0"/>
              <a:ea typeface="Times New Roman" panose="02020603050405020304" pitchFamily="18" charset="0"/>
            </a:endParaRPr>
          </a:p>
          <a:p>
            <a:pPr algn="just">
              <a:lnSpc>
                <a:spcPct val="115000"/>
              </a:lnSpc>
              <a:spcAft>
                <a:spcPts val="300"/>
              </a:spcAft>
            </a:pPr>
            <a:r>
              <a:rPr lang="sr-Latn-RS" sz="1700" dirty="0">
                <a:latin typeface="Arial" panose="020B0604020202020204" pitchFamily="34" charset="0"/>
                <a:ea typeface="Times New Roman" panose="02020603050405020304" pitchFamily="18" charset="0"/>
              </a:rPr>
              <a:t>Broj pojedinačnih uzoraka i način uzimanja zavisi od vrste hrane i njene mase, odnosno zapremine: </a:t>
            </a:r>
            <a:endParaRPr lang="en-US" sz="17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6668050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CC3C40D-7902-4E05-9B89-72CC6C0BF68C}"/>
              </a:ext>
            </a:extLst>
          </p:cNvPr>
          <p:cNvSpPr/>
          <p:nvPr/>
        </p:nvSpPr>
        <p:spPr>
          <a:xfrm>
            <a:off x="193548" y="94850"/>
            <a:ext cx="11804904" cy="6668300"/>
          </a:xfrm>
          <a:prstGeom prst="rect">
            <a:avLst/>
          </a:prstGeom>
        </p:spPr>
        <p:txBody>
          <a:bodyPr wrap="square">
            <a:spAutoFit/>
          </a:bodyPr>
          <a:lstStyle/>
          <a:p>
            <a:pPr marL="342900" lvl="0" indent="-342900">
              <a:lnSpc>
                <a:spcPct val="115000"/>
              </a:lnSpc>
              <a:spcBef>
                <a:spcPts val="600"/>
              </a:spcBef>
              <a:spcAft>
                <a:spcPts val="600"/>
              </a:spcAft>
              <a:buFont typeface="+mj-lt"/>
              <a:buAutoNum type="alphaLcParenR"/>
            </a:pPr>
            <a:r>
              <a:rPr lang="sr-Latn-RS" b="1" i="1" dirty="0">
                <a:solidFill>
                  <a:srgbClr val="1F4E79"/>
                </a:solidFill>
                <a:latin typeface="Arial" panose="020B0604020202020204" pitchFamily="34" charset="0"/>
                <a:ea typeface="Times New Roman" panose="02020603050405020304" pitchFamily="18" charset="0"/>
                <a:cs typeface="Times New Roman" panose="02020603050405020304" pitchFamily="18" charset="0"/>
              </a:rPr>
              <a:t>Vrsta hrane i način uzorkovanja</a:t>
            </a:r>
            <a:endParaRPr lang="en-US" b="1" i="1" dirty="0">
              <a:solidFill>
                <a:srgbClr val="1F4E79"/>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15000"/>
              </a:lnSpc>
              <a:spcAft>
                <a:spcPts val="300"/>
              </a:spcAft>
            </a:pPr>
            <a:r>
              <a:rPr lang="sr-Latn-RS" b="1" dirty="0">
                <a:latin typeface="Arial" panose="020B0604020202020204" pitchFamily="34" charset="0"/>
                <a:ea typeface="Times New Roman" panose="02020603050405020304" pitchFamily="18" charset="0"/>
              </a:rPr>
              <a:t>Zelena hrana</a:t>
            </a:r>
            <a:r>
              <a:rPr lang="sr-Latn-RS" dirty="0">
                <a:latin typeface="Arial" panose="020B0604020202020204" pitchFamily="34" charset="0"/>
                <a:ea typeface="Times New Roman" panose="02020603050405020304" pitchFamily="18" charset="0"/>
              </a:rPr>
              <a:t> se uzima tako što se sakupljaju otkosi sa najmanje 20 različitih mesta po dijagonali zasejane površine. Pokošena zelena masa dobro se izmeša i na analizu se šalje uzorak od 5 kg sveže ili 2 kg na vazduhu osušene mase. Pri uzorkovanju mora se paziti da se zelena masa ne lomi ili ošteti na drugi način, odnosno mora se sačuvati struktura i morfološke odlike biljaka za potrebe botaničke analize.</a:t>
            </a:r>
            <a:endParaRPr lang="en-US" dirty="0">
              <a:latin typeface="Times New Roman" panose="02020603050405020304" pitchFamily="18" charset="0"/>
              <a:ea typeface="Times New Roman" panose="02020603050405020304" pitchFamily="18" charset="0"/>
            </a:endParaRPr>
          </a:p>
          <a:p>
            <a:pPr algn="just">
              <a:lnSpc>
                <a:spcPct val="115000"/>
              </a:lnSpc>
              <a:spcAft>
                <a:spcPts val="300"/>
              </a:spcAft>
            </a:pPr>
            <a:r>
              <a:rPr lang="sr-Latn-RS" b="1" dirty="0">
                <a:latin typeface="Arial" panose="020B0604020202020204" pitchFamily="34" charset="0"/>
                <a:ea typeface="Times New Roman" panose="02020603050405020304" pitchFamily="18" charset="0"/>
              </a:rPr>
              <a:t>Suva gruba kabasta hraniva</a:t>
            </a:r>
            <a:r>
              <a:rPr lang="sr-Latn-RS" dirty="0">
                <a:latin typeface="Arial" panose="020B0604020202020204" pitchFamily="34" charset="0"/>
                <a:ea typeface="Times New Roman" panose="02020603050405020304" pitchFamily="18" charset="0"/>
              </a:rPr>
              <a:t> (seno, slama, pleva) uzimaju se sa raznih mesta stoga, kamare ili drugih oblika sakupljene hrane, a iz na taj način uzetog zbirnog uzorka izdvaja se količina od 2 kg koja se šalje na analizu. Ukoliko je suva gruba hrana balirana, pojedinačni uzorci moraju se uzeti iz najmanje 20 bala. Prilikom uzimanja kabaste hrane može da se koristi čaklja koja se zavlači duboko u sredinu plasta, stoga, kamare ili bale.</a:t>
            </a:r>
            <a:endParaRPr lang="en-US" dirty="0">
              <a:latin typeface="Times New Roman" panose="02020603050405020304" pitchFamily="18" charset="0"/>
              <a:ea typeface="Times New Roman" panose="02020603050405020304" pitchFamily="18" charset="0"/>
            </a:endParaRPr>
          </a:p>
          <a:p>
            <a:pPr algn="just">
              <a:lnSpc>
                <a:spcPct val="115000"/>
              </a:lnSpc>
              <a:spcAft>
                <a:spcPts val="300"/>
              </a:spcAft>
            </a:pPr>
            <a:r>
              <a:rPr lang="sr-Latn-RS" b="1" dirty="0">
                <a:latin typeface="Arial" panose="020B0604020202020204" pitchFamily="34" charset="0"/>
                <a:ea typeface="Times New Roman" panose="02020603050405020304" pitchFamily="18" charset="0"/>
              </a:rPr>
              <a:t>Silaža od zelenih biljaka</a:t>
            </a:r>
            <a:r>
              <a:rPr lang="sr-Latn-RS" dirty="0">
                <a:latin typeface="Arial" panose="020B0604020202020204" pitchFamily="34" charset="0"/>
                <a:ea typeface="Times New Roman" panose="02020603050405020304" pitchFamily="18" charset="0"/>
              </a:rPr>
              <a:t> uzorkuje se sa prvog površinskog nepromenjenog sloja (5 -10 cm ispod pokrivača), zatim iz srednjeg sloja, kao i sloja iznad poda. Pored toga, uzorci se obavezno uzimaju i iz sloja koji se nalazi na 2/3</a:t>
            </a:r>
            <a:r>
              <a:rPr lang="sr-Latn-RS" i="1" dirty="0">
                <a:latin typeface="Arial" panose="020B0604020202020204" pitchFamily="34" charset="0"/>
                <a:ea typeface="Times New Roman" panose="02020603050405020304" pitchFamily="18" charset="0"/>
              </a:rPr>
              <a:t> </a:t>
            </a:r>
            <a:r>
              <a:rPr lang="sr-Latn-RS" dirty="0">
                <a:latin typeface="Arial" panose="020B0604020202020204" pitchFamily="34" charset="0"/>
                <a:ea typeface="Times New Roman" panose="02020603050405020304" pitchFamily="18" charset="0"/>
              </a:rPr>
              <a:t>visine ukupne mase. Broj pojedinačnih uzoraka ne sme biti manji od 20 i po pravilu mora biti ravnomerno raspoređen po slojevima.</a:t>
            </a:r>
            <a:endParaRPr lang="en-US" dirty="0">
              <a:latin typeface="Times New Roman" panose="02020603050405020304" pitchFamily="18" charset="0"/>
              <a:ea typeface="Times New Roman" panose="02020603050405020304" pitchFamily="18" charset="0"/>
            </a:endParaRPr>
          </a:p>
          <a:p>
            <a:pPr algn="just">
              <a:lnSpc>
                <a:spcPct val="115000"/>
              </a:lnSpc>
              <a:spcAft>
                <a:spcPts val="300"/>
              </a:spcAft>
            </a:pPr>
            <a:r>
              <a:rPr lang="sr-Latn-RS" b="1" dirty="0">
                <a:latin typeface="Arial" panose="020B0604020202020204" pitchFamily="34" charset="0"/>
                <a:ea typeface="Times New Roman" panose="02020603050405020304" pitchFamily="18" charset="0"/>
              </a:rPr>
              <a:t>Korenasta i krtolasta hraniva</a:t>
            </a:r>
            <a:r>
              <a:rPr lang="sr-Latn-RS" dirty="0">
                <a:latin typeface="Arial" panose="020B0604020202020204" pitchFamily="34" charset="0"/>
                <a:ea typeface="Times New Roman" panose="02020603050405020304" pitchFamily="18" charset="0"/>
              </a:rPr>
              <a:t> uzorkuju se na nešto drugačiji način. Pri uzorkovanju obavezno se izdvajaju i odabiraju plodovi različite veličine (mali, srednji, krupni), jer kod ove vrste hraniva postoji direktna zavisnost između veličine i hemijskog sastava. Postoji i mogućnost uzorkovanja hraniva prosečne veličine ali se na ovaj način dobijaju manje precizni podaci. </a:t>
            </a:r>
            <a:endParaRPr lang="en-US" dirty="0">
              <a:latin typeface="Times New Roman" panose="02020603050405020304" pitchFamily="18" charset="0"/>
              <a:ea typeface="Times New Roman" panose="02020603050405020304" pitchFamily="18" charset="0"/>
            </a:endParaRPr>
          </a:p>
          <a:p>
            <a:pPr algn="just">
              <a:lnSpc>
                <a:spcPct val="115000"/>
              </a:lnSpc>
              <a:spcAft>
                <a:spcPts val="300"/>
              </a:spcAft>
            </a:pPr>
            <a:r>
              <a:rPr lang="sr-Latn-RS" b="1" dirty="0">
                <a:latin typeface="Arial" panose="020B0604020202020204" pitchFamily="34" charset="0"/>
                <a:ea typeface="Times New Roman" panose="02020603050405020304" pitchFamily="18" charset="0"/>
              </a:rPr>
              <a:t>Koncentrovana hraniva i hrana</a:t>
            </a:r>
            <a:r>
              <a:rPr lang="sr-Latn-RS" dirty="0">
                <a:latin typeface="Arial" panose="020B0604020202020204" pitchFamily="34" charset="0"/>
                <a:ea typeface="Times New Roman" panose="02020603050405020304" pitchFamily="18" charset="0"/>
              </a:rPr>
              <a:t>, osim tečne, uzorkuju se na isti način, i u zavisnosti od načina isporuke ili skladištenja. Pri uzimanju uzoraka može se koristiti sonda koja poseduje veći broj otvora po celoj dužini koji omogućavaju uzimanje uzoraka sa različitih dubina, a pri tome i njihovo međusobno mešanje u samoj sondi.</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784124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B3F348B-CB93-4E1B-949D-71E9F00CB848}"/>
              </a:ext>
            </a:extLst>
          </p:cNvPr>
          <p:cNvSpPr/>
          <p:nvPr/>
        </p:nvSpPr>
        <p:spPr>
          <a:xfrm>
            <a:off x="170688" y="189700"/>
            <a:ext cx="11850624" cy="6668300"/>
          </a:xfrm>
          <a:prstGeom prst="rect">
            <a:avLst/>
          </a:prstGeom>
        </p:spPr>
        <p:txBody>
          <a:bodyPr wrap="square">
            <a:spAutoFit/>
          </a:bodyPr>
          <a:lstStyle/>
          <a:p>
            <a:pPr algn="just">
              <a:lnSpc>
                <a:spcPct val="115000"/>
              </a:lnSpc>
              <a:spcAft>
                <a:spcPts val="300"/>
              </a:spcAft>
            </a:pPr>
            <a:r>
              <a:rPr lang="sr-Latn-RS" b="1" dirty="0">
                <a:latin typeface="Arial" panose="020B0604020202020204" pitchFamily="34" charset="0"/>
                <a:ea typeface="Times New Roman" panose="02020603050405020304" pitchFamily="18" charset="0"/>
              </a:rPr>
              <a:t>Iz prevoznih sredstava</a:t>
            </a:r>
            <a:r>
              <a:rPr lang="sr-Latn-RS" dirty="0">
                <a:latin typeface="Arial" panose="020B0604020202020204" pitchFamily="34" charset="0"/>
                <a:ea typeface="Times New Roman" panose="02020603050405020304" pitchFamily="18" charset="0"/>
              </a:rPr>
              <a:t> (vagon, kamion, brodovi) uzimaju se uzorci hrane za životinje najmanje sa osam mesta ravnomerno raspoređenih po površini i to sa vrha, sredine i dna.</a:t>
            </a:r>
            <a:endParaRPr lang="en-US" dirty="0">
              <a:latin typeface="Times New Roman" panose="02020603050405020304" pitchFamily="18" charset="0"/>
              <a:ea typeface="Times New Roman" panose="02020603050405020304" pitchFamily="18" charset="0"/>
            </a:endParaRPr>
          </a:p>
          <a:p>
            <a:pPr algn="just">
              <a:lnSpc>
                <a:spcPct val="115000"/>
              </a:lnSpc>
              <a:spcAft>
                <a:spcPts val="300"/>
              </a:spcAft>
            </a:pPr>
            <a:r>
              <a:rPr lang="sr-Latn-RS" b="1" dirty="0">
                <a:latin typeface="Arial" panose="020B0604020202020204" pitchFamily="34" charset="0"/>
                <a:ea typeface="Times New Roman" panose="02020603050405020304" pitchFamily="18" charset="0"/>
              </a:rPr>
              <a:t>Pri pneumatskom utovaru ili istovaru</a:t>
            </a:r>
            <a:r>
              <a:rPr lang="sr-Latn-RS" dirty="0">
                <a:latin typeface="Arial" panose="020B0604020202020204" pitchFamily="34" charset="0"/>
                <a:ea typeface="Times New Roman" panose="02020603050405020304" pitchFamily="18" charset="0"/>
              </a:rPr>
              <a:t> i proizvodnji uzorci se uzimaju u istim vremenskim intervalima izdvajanjem pojedinačnih uzoraka u približno istim količinama.</a:t>
            </a:r>
            <a:endParaRPr lang="en-US" dirty="0">
              <a:latin typeface="Times New Roman" panose="02020603050405020304" pitchFamily="18" charset="0"/>
              <a:ea typeface="Times New Roman" panose="02020603050405020304" pitchFamily="18" charset="0"/>
            </a:endParaRPr>
          </a:p>
          <a:p>
            <a:pPr algn="just">
              <a:lnSpc>
                <a:spcPct val="115000"/>
              </a:lnSpc>
              <a:spcAft>
                <a:spcPts val="600"/>
              </a:spcAft>
            </a:pPr>
            <a:r>
              <a:rPr lang="sr-Latn-RS" b="1" dirty="0">
                <a:latin typeface="Arial" panose="020B0604020202020204" pitchFamily="34" charset="0"/>
                <a:ea typeface="Times New Roman" panose="02020603050405020304" pitchFamily="18" charset="0"/>
              </a:rPr>
              <a:t>Pojedinačni uzorci iz skladišta</a:t>
            </a:r>
            <a:r>
              <a:rPr lang="sr-Latn-RS" dirty="0">
                <a:latin typeface="Arial" panose="020B0604020202020204" pitchFamily="34" charset="0"/>
                <a:ea typeface="Times New Roman" panose="02020603050405020304" pitchFamily="18" charset="0"/>
              </a:rPr>
              <a:t> uzimaju se na rastojanju od najmanje dva metra između pojedinih mesta, s tim da se iz gornjeg i donjeg sloja uzme isti broj uzoraka kad visina uskladištene mase nije veća od 0,75 m, a iz tri sloja (gornjeg, srednjeg i donjeg) kad je visina veća od 0,75 m.</a:t>
            </a:r>
            <a:endParaRPr lang="en-US" dirty="0">
              <a:latin typeface="Times New Roman" panose="02020603050405020304" pitchFamily="18" charset="0"/>
              <a:ea typeface="Times New Roman" panose="02020603050405020304" pitchFamily="18" charset="0"/>
            </a:endParaRPr>
          </a:p>
          <a:p>
            <a:pPr algn="just">
              <a:lnSpc>
                <a:spcPct val="115000"/>
              </a:lnSpc>
              <a:spcAft>
                <a:spcPts val="0"/>
              </a:spcAft>
            </a:pPr>
            <a:r>
              <a:rPr lang="sr-Latn-RS" b="1" dirty="0">
                <a:latin typeface="Arial" panose="020B0604020202020204" pitchFamily="34" charset="0"/>
                <a:ea typeface="Times New Roman" panose="02020603050405020304" pitchFamily="18" charset="0"/>
              </a:rPr>
              <a:t>Iz hrane pakovane u vrećama</a:t>
            </a:r>
            <a:r>
              <a:rPr lang="sr-Latn-RS" dirty="0">
                <a:latin typeface="Arial" panose="020B0604020202020204" pitchFamily="34" charset="0"/>
                <a:ea typeface="Times New Roman" panose="02020603050405020304" pitchFamily="18" charset="0"/>
              </a:rPr>
              <a:t> pojedinačni uzorci, bez obzira na veličinu vreće, uzimaju se sa vrha, iz sredine i sa dna vreće. Ukoliko broj vreća nije veći od 10, uzorci se uzimaju iz svake vreće. Ako je broj vreća 11-100, uzorci se uzimaju iz 20% vreća, s tim da to ne bude manje od 10 vreća. Ako ima više od 100 vreća uzimaju se uzorci iz 15% vreća.</a:t>
            </a:r>
            <a:endParaRPr lang="en-US" dirty="0">
              <a:latin typeface="Times New Roman" panose="02020603050405020304" pitchFamily="18" charset="0"/>
              <a:ea typeface="Times New Roman" panose="02020603050405020304" pitchFamily="18" charset="0"/>
            </a:endParaRPr>
          </a:p>
          <a:p>
            <a:pPr algn="just">
              <a:lnSpc>
                <a:spcPct val="115000"/>
              </a:lnSpc>
              <a:spcAft>
                <a:spcPts val="600"/>
              </a:spcAft>
            </a:pPr>
            <a:r>
              <a:rPr lang="sr-Latn-RS" dirty="0">
                <a:latin typeface="Arial" panose="020B0604020202020204" pitchFamily="34" charset="0"/>
                <a:ea typeface="Times New Roman" panose="02020603050405020304" pitchFamily="18" charset="0"/>
              </a:rPr>
              <a:t>Ako transportovana ili uskladištena hrana u rasutom stanju nema veću masu od 10 t, uzima se najmanje 20 pojedinačnih uzoraka čija ukupna masa mora da iznosi 3 -5 kg, a od svake sledeće ili započete količine od 10 t uzima se još po 2 kg u pojedinačnim uzorcima.</a:t>
            </a:r>
            <a:endParaRPr lang="en-US" dirty="0">
              <a:latin typeface="Times New Roman" panose="02020603050405020304" pitchFamily="18" charset="0"/>
              <a:ea typeface="Times New Roman" panose="02020603050405020304" pitchFamily="18" charset="0"/>
            </a:endParaRPr>
          </a:p>
          <a:p>
            <a:pPr algn="just">
              <a:lnSpc>
                <a:spcPct val="115000"/>
              </a:lnSpc>
              <a:spcAft>
                <a:spcPts val="0"/>
              </a:spcAft>
            </a:pPr>
            <a:r>
              <a:rPr lang="sr-Latn-RS" b="1" dirty="0">
                <a:latin typeface="Arial" panose="020B0604020202020204" pitchFamily="34" charset="0"/>
                <a:ea typeface="Times New Roman" panose="02020603050405020304" pitchFamily="18" charset="0"/>
              </a:rPr>
              <a:t>Uzimanje uzoraka tečne hrane</a:t>
            </a:r>
            <a:r>
              <a:rPr lang="sr-Latn-RS" dirty="0">
                <a:latin typeface="Arial" panose="020B0604020202020204" pitchFamily="34" charset="0"/>
                <a:ea typeface="Times New Roman" panose="02020603050405020304" pitchFamily="18" charset="0"/>
              </a:rPr>
              <a:t> (mleko, surutka, melasa, pomije) i vode donekle se razlikuje od uzimanja uzoraka čvrste hrane. Uzorci se uzimaju tek pošto se tečna hrana prethodno promeša. Uzorkovanje se vrši sondom sa odeljcima, tako da se u svakom odeljku nalazi tečnost iz drugog sloja. Obzirom da je hrana prethodno promešana, pojedinačni uzorci uzeti na ovaj način predstavljaju istovremeno i prosečan uzorak. Ukoliko je tečnu hranu teško prethodno dobro promešati fizički (veliki rezervoari) ili zbog konzistencije (melasa), uzorci se uzimaju sondom sa različitih mesta.</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3615533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BCCD7F8C-92AC-43FB-AA70-E22CB272679C}"/>
              </a:ext>
            </a:extLst>
          </p:cNvPr>
          <p:cNvGraphicFramePr>
            <a:graphicFrameLocks noGrp="1"/>
          </p:cNvGraphicFramePr>
          <p:nvPr>
            <p:extLst>
              <p:ext uri="{D42A27DB-BD31-4B8C-83A1-F6EECF244321}">
                <p14:modId xmlns:p14="http://schemas.microsoft.com/office/powerpoint/2010/main" val="2992790016"/>
              </p:ext>
            </p:extLst>
          </p:nvPr>
        </p:nvGraphicFramePr>
        <p:xfrm>
          <a:off x="557784" y="1280697"/>
          <a:ext cx="11210544" cy="1072134"/>
        </p:xfrm>
        <a:graphic>
          <a:graphicData uri="http://schemas.openxmlformats.org/drawingml/2006/table">
            <a:tbl>
              <a:tblPr firstRow="1" firstCol="1" bandRow="1" bandCol="1">
                <a:tableStyleId>{5C22544A-7EE6-4342-B048-85BDC9FD1C3A}</a:tableStyleId>
              </a:tblPr>
              <a:tblGrid>
                <a:gridCol w="5605272">
                  <a:extLst>
                    <a:ext uri="{9D8B030D-6E8A-4147-A177-3AD203B41FA5}">
                      <a16:colId xmlns:a16="http://schemas.microsoft.com/office/drawing/2014/main" val="2666177473"/>
                    </a:ext>
                  </a:extLst>
                </a:gridCol>
                <a:gridCol w="5605272">
                  <a:extLst>
                    <a:ext uri="{9D8B030D-6E8A-4147-A177-3AD203B41FA5}">
                      <a16:colId xmlns:a16="http://schemas.microsoft.com/office/drawing/2014/main" val="3009583818"/>
                    </a:ext>
                  </a:extLst>
                </a:gridCol>
              </a:tblGrid>
              <a:tr h="0">
                <a:tc>
                  <a:txBody>
                    <a:bodyPr/>
                    <a:lstStyle/>
                    <a:p>
                      <a:pPr>
                        <a:lnSpc>
                          <a:spcPct val="115000"/>
                        </a:lnSpc>
                        <a:spcAft>
                          <a:spcPts val="0"/>
                        </a:spcAft>
                      </a:pPr>
                      <a:r>
                        <a:rPr lang="sr-Latn-RS" sz="1600" dirty="0">
                          <a:effectLst/>
                        </a:rPr>
                        <a:t>Masa serije koja se uzorkuje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sr-Latn-RS" sz="1600">
                          <a:effectLst/>
                        </a:rPr>
                        <a:t>Najmanji broj pojedinačnih uzoraka</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24231351"/>
                  </a:ext>
                </a:extLst>
              </a:tr>
              <a:tr h="0">
                <a:tc>
                  <a:txBody>
                    <a:bodyPr/>
                    <a:lstStyle/>
                    <a:p>
                      <a:pPr>
                        <a:lnSpc>
                          <a:spcPct val="115000"/>
                        </a:lnSpc>
                        <a:spcAft>
                          <a:spcPts val="0"/>
                        </a:spcAft>
                      </a:pPr>
                      <a:r>
                        <a:rPr lang="sr-Latn-RS" sz="1600" dirty="0">
                          <a:effectLst/>
                        </a:rPr>
                        <a:t>Serija do 2,5 tone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sr-Latn-RS" sz="1600">
                          <a:effectLst/>
                        </a:rPr>
                        <a:t>Sedam</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33408057"/>
                  </a:ext>
                </a:extLst>
              </a:tr>
              <a:tr h="0">
                <a:tc>
                  <a:txBody>
                    <a:bodyPr/>
                    <a:lstStyle/>
                    <a:p>
                      <a:pPr>
                        <a:lnSpc>
                          <a:spcPct val="115000"/>
                        </a:lnSpc>
                        <a:spcAft>
                          <a:spcPts val="0"/>
                        </a:spcAft>
                      </a:pPr>
                      <a:r>
                        <a:rPr lang="sr-Latn-RS" sz="1600" dirty="0">
                          <a:effectLst/>
                        </a:rPr>
                        <a:t>Serija preko 2,5 tone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sr-Latn-RS" sz="1600" dirty="0">
                          <a:effectLst/>
                        </a:rPr>
                        <a:t>*Kvadratni koren iz (20 puta broj tona u seriji) </a:t>
                      </a:r>
                      <a:endParaRPr lang="en-US" sz="1400" dirty="0">
                        <a:effectLst/>
                      </a:endParaRPr>
                    </a:p>
                    <a:p>
                      <a:pPr>
                        <a:lnSpc>
                          <a:spcPct val="115000"/>
                        </a:lnSpc>
                        <a:spcAft>
                          <a:spcPts val="0"/>
                        </a:spcAft>
                      </a:pPr>
                      <a:r>
                        <a:rPr lang="sr-Latn-RS" sz="1600" dirty="0">
                          <a:effectLst/>
                        </a:rPr>
                        <a:t>Ukupno najviše do 40 pojedinačnih uzoraka</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64650884"/>
                  </a:ext>
                </a:extLst>
              </a:tr>
            </a:tbl>
          </a:graphicData>
        </a:graphic>
      </p:graphicFrame>
      <p:sp>
        <p:nvSpPr>
          <p:cNvPr id="5" name="Rectangle 4">
            <a:extLst>
              <a:ext uri="{FF2B5EF4-FFF2-40B4-BE49-F238E27FC236}">
                <a16:creationId xmlns:a16="http://schemas.microsoft.com/office/drawing/2014/main" id="{87D2A3A4-FB8B-48C3-8C9E-330E79A5E8DD}"/>
              </a:ext>
            </a:extLst>
          </p:cNvPr>
          <p:cNvSpPr/>
          <p:nvPr/>
        </p:nvSpPr>
        <p:spPr>
          <a:xfrm>
            <a:off x="1786128" y="252733"/>
            <a:ext cx="7577328" cy="862800"/>
          </a:xfrm>
          <a:prstGeom prst="rect">
            <a:avLst/>
          </a:prstGeom>
        </p:spPr>
        <p:txBody>
          <a:bodyPr wrap="square">
            <a:spAutoFit/>
          </a:bodyPr>
          <a:lstStyle/>
          <a:p>
            <a:pPr marL="342900" lvl="0" indent="-342900">
              <a:lnSpc>
                <a:spcPct val="115000"/>
              </a:lnSpc>
              <a:spcBef>
                <a:spcPts val="1200"/>
              </a:spcBef>
              <a:spcAft>
                <a:spcPts val="1200"/>
              </a:spcAft>
              <a:buFont typeface="+mj-lt"/>
              <a:buAutoNum type="alphaLcParenR"/>
            </a:pPr>
            <a:r>
              <a:rPr lang="sr-Latn-RS" b="1" i="1" dirty="0">
                <a:solidFill>
                  <a:srgbClr val="1F4E79"/>
                </a:solidFill>
                <a:latin typeface="Arial" panose="020B0604020202020204" pitchFamily="34" charset="0"/>
                <a:ea typeface="Times New Roman" panose="02020603050405020304" pitchFamily="18" charset="0"/>
                <a:cs typeface="Times New Roman" panose="02020603050405020304" pitchFamily="18" charset="0"/>
              </a:rPr>
              <a:t>Masa, odnosno zapremina hrane i način uzorkovanja</a:t>
            </a:r>
            <a:endParaRPr lang="en-US" b="1" i="1" dirty="0">
              <a:solidFill>
                <a:srgbClr val="1F4E79"/>
              </a:solidFill>
              <a:latin typeface="Arial" panose="020B060402020202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sr-Latn-RS" b="1" dirty="0">
                <a:latin typeface="Arial" panose="020B0604020202020204" pitchFamily="34" charset="0"/>
                <a:ea typeface="Calibri" panose="020F0502020204030204" pitchFamily="34" charset="0"/>
                <a:cs typeface="Times New Roman" panose="02020603050405020304" pitchFamily="18" charset="0"/>
              </a:rPr>
              <a:t>Hrana za životinje koja je u rasutom stanju (rinfuz)</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id="{94EFDB2E-6DC4-4E3E-8D03-7332366EA283}"/>
              </a:ext>
            </a:extLst>
          </p:cNvPr>
          <p:cNvSpPr/>
          <p:nvPr/>
        </p:nvSpPr>
        <p:spPr>
          <a:xfrm>
            <a:off x="755904" y="2385518"/>
            <a:ext cx="10814304" cy="708912"/>
          </a:xfrm>
          <a:prstGeom prst="rect">
            <a:avLst/>
          </a:prstGeom>
        </p:spPr>
        <p:txBody>
          <a:bodyPr wrap="square">
            <a:spAutoFit/>
          </a:bodyPr>
          <a:lstStyle/>
          <a:p>
            <a:pPr>
              <a:lnSpc>
                <a:spcPct val="115000"/>
              </a:lnSpc>
              <a:spcBef>
                <a:spcPts val="600"/>
              </a:spcBef>
              <a:spcAft>
                <a:spcPts val="600"/>
              </a:spcAft>
            </a:pPr>
            <a:r>
              <a:rPr lang="sr-Latn-RS" dirty="0">
                <a:latin typeface="Arial" panose="020B0604020202020204" pitchFamily="34" charset="0"/>
                <a:ea typeface="Calibri" panose="020F0502020204030204" pitchFamily="34" charset="0"/>
                <a:cs typeface="Times New Roman" panose="02020603050405020304" pitchFamily="18" charset="0"/>
              </a:rPr>
              <a:t>*Ukoliko se kalkulativnim postupkom ne dobije ceo broj (broj bez decimala), onda je vrednost neophodno zaokružiti na prvi sledeći broj</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Rectangle 8">
            <a:extLst>
              <a:ext uri="{FF2B5EF4-FFF2-40B4-BE49-F238E27FC236}">
                <a16:creationId xmlns:a16="http://schemas.microsoft.com/office/drawing/2014/main" id="{09C915FE-C83C-4F6D-9C7E-9B6D71A5CBF8}"/>
              </a:ext>
            </a:extLst>
          </p:cNvPr>
          <p:cNvSpPr/>
          <p:nvPr/>
        </p:nvSpPr>
        <p:spPr>
          <a:xfrm>
            <a:off x="771778" y="3695757"/>
            <a:ext cx="4044697" cy="390363"/>
          </a:xfrm>
          <a:prstGeom prst="rect">
            <a:avLst/>
          </a:prstGeom>
        </p:spPr>
        <p:txBody>
          <a:bodyPr wrap="none">
            <a:spAutoFit/>
          </a:bodyPr>
          <a:lstStyle/>
          <a:p>
            <a:pPr>
              <a:lnSpc>
                <a:spcPct val="115000"/>
              </a:lnSpc>
              <a:spcAft>
                <a:spcPts val="1000"/>
              </a:spcAft>
            </a:pPr>
            <a:r>
              <a:rPr lang="sr-Latn-RS" b="1" dirty="0">
                <a:latin typeface="Arial" panose="020B0604020202020204" pitchFamily="34" charset="0"/>
                <a:ea typeface="Calibri" panose="020F0502020204030204" pitchFamily="34" charset="0"/>
                <a:cs typeface="Times New Roman" panose="02020603050405020304" pitchFamily="18" charset="0"/>
              </a:rPr>
              <a:t>Hrana za životinje u tečnom obliku:</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0" name="Table 9">
            <a:extLst>
              <a:ext uri="{FF2B5EF4-FFF2-40B4-BE49-F238E27FC236}">
                <a16:creationId xmlns:a16="http://schemas.microsoft.com/office/drawing/2014/main" id="{4D039EDE-D155-447D-95B0-BC109EFF36E7}"/>
              </a:ext>
            </a:extLst>
          </p:cNvPr>
          <p:cNvGraphicFramePr>
            <a:graphicFrameLocks noGrp="1"/>
          </p:cNvGraphicFramePr>
          <p:nvPr>
            <p:extLst>
              <p:ext uri="{D42A27DB-BD31-4B8C-83A1-F6EECF244321}">
                <p14:modId xmlns:p14="http://schemas.microsoft.com/office/powerpoint/2010/main" val="582240155"/>
              </p:ext>
            </p:extLst>
          </p:nvPr>
        </p:nvGraphicFramePr>
        <p:xfrm>
          <a:off x="557784" y="4390457"/>
          <a:ext cx="11012423" cy="989838"/>
        </p:xfrm>
        <a:graphic>
          <a:graphicData uri="http://schemas.openxmlformats.org/drawingml/2006/table">
            <a:tbl>
              <a:tblPr firstRow="1" firstCol="1" bandRow="1" bandCol="1">
                <a:tableStyleId>{5C22544A-7EE6-4342-B048-85BDC9FD1C3A}</a:tableStyleId>
              </a:tblPr>
              <a:tblGrid>
                <a:gridCol w="5170872">
                  <a:extLst>
                    <a:ext uri="{9D8B030D-6E8A-4147-A177-3AD203B41FA5}">
                      <a16:colId xmlns:a16="http://schemas.microsoft.com/office/drawing/2014/main" val="858082657"/>
                    </a:ext>
                  </a:extLst>
                </a:gridCol>
                <a:gridCol w="5841551">
                  <a:extLst>
                    <a:ext uri="{9D8B030D-6E8A-4147-A177-3AD203B41FA5}">
                      <a16:colId xmlns:a16="http://schemas.microsoft.com/office/drawing/2014/main" val="3364252358"/>
                    </a:ext>
                  </a:extLst>
                </a:gridCol>
              </a:tblGrid>
              <a:tr h="0">
                <a:tc>
                  <a:txBody>
                    <a:bodyPr/>
                    <a:lstStyle/>
                    <a:p>
                      <a:pPr>
                        <a:lnSpc>
                          <a:spcPct val="115000"/>
                        </a:lnSpc>
                        <a:spcAft>
                          <a:spcPts val="0"/>
                        </a:spcAft>
                      </a:pPr>
                      <a:r>
                        <a:rPr lang="sr-Latn-RS" sz="2000" dirty="0">
                          <a:effectLst/>
                        </a:rPr>
                        <a:t>Veličina serije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sr-Latn-RS" sz="2000" dirty="0">
                          <a:effectLst/>
                        </a:rPr>
                        <a:t>Najmanji broj pojedinačnih uzoraka</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45376466"/>
                  </a:ext>
                </a:extLst>
              </a:tr>
              <a:tr h="0">
                <a:tc>
                  <a:txBody>
                    <a:bodyPr/>
                    <a:lstStyle/>
                    <a:p>
                      <a:pPr>
                        <a:lnSpc>
                          <a:spcPct val="115000"/>
                        </a:lnSpc>
                        <a:spcAft>
                          <a:spcPts val="0"/>
                        </a:spcAft>
                      </a:pPr>
                      <a:r>
                        <a:rPr lang="sr-Latn-RS" sz="2000" dirty="0">
                          <a:effectLst/>
                        </a:rPr>
                        <a:t>≤ 2,5 t  ili ≤ 2 500 l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sr-Latn-RS" sz="2000">
                          <a:effectLst/>
                        </a:rPr>
                        <a:t>*Četiri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27711409"/>
                  </a:ext>
                </a:extLst>
              </a:tr>
              <a:tr h="0">
                <a:tc>
                  <a:txBody>
                    <a:bodyPr/>
                    <a:lstStyle/>
                    <a:p>
                      <a:pPr>
                        <a:lnSpc>
                          <a:spcPct val="115000"/>
                        </a:lnSpc>
                        <a:spcAft>
                          <a:spcPts val="0"/>
                        </a:spcAft>
                      </a:pPr>
                      <a:r>
                        <a:rPr lang="sr-Latn-RS" sz="2000" dirty="0">
                          <a:effectLst/>
                        </a:rPr>
                        <a:t>&gt; 2,5 t ili &gt; 2 500 l</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sr-Latn-RS" sz="2000" dirty="0">
                          <a:effectLst/>
                        </a:rPr>
                        <a:t>*Sedam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87095887"/>
                  </a:ext>
                </a:extLst>
              </a:tr>
            </a:tbl>
          </a:graphicData>
        </a:graphic>
      </p:graphicFrame>
      <p:sp>
        <p:nvSpPr>
          <p:cNvPr id="11" name="Rectangle 10">
            <a:extLst>
              <a:ext uri="{FF2B5EF4-FFF2-40B4-BE49-F238E27FC236}">
                <a16:creationId xmlns:a16="http://schemas.microsoft.com/office/drawing/2014/main" id="{827C7B8E-0362-4FDE-ADB2-35E7148424E5}"/>
              </a:ext>
            </a:extLst>
          </p:cNvPr>
          <p:cNvSpPr/>
          <p:nvPr/>
        </p:nvSpPr>
        <p:spPr>
          <a:xfrm>
            <a:off x="771777" y="5558953"/>
            <a:ext cx="10798429" cy="390363"/>
          </a:xfrm>
          <a:prstGeom prst="rect">
            <a:avLst/>
          </a:prstGeom>
        </p:spPr>
        <p:txBody>
          <a:bodyPr wrap="square">
            <a:spAutoFit/>
          </a:bodyPr>
          <a:lstStyle/>
          <a:p>
            <a:pPr>
              <a:lnSpc>
                <a:spcPct val="115000"/>
              </a:lnSpc>
              <a:spcBef>
                <a:spcPts val="600"/>
              </a:spcBef>
              <a:spcAft>
                <a:spcPts val="600"/>
              </a:spcAft>
            </a:pPr>
            <a:r>
              <a:rPr lang="sr-Latn-RS" dirty="0">
                <a:latin typeface="Arial" panose="020B0604020202020204" pitchFamily="34" charset="0"/>
                <a:ea typeface="Calibri" panose="020F0502020204030204" pitchFamily="34" charset="0"/>
                <a:cs typeface="Times New Roman" panose="02020603050405020304" pitchFamily="18" charset="0"/>
              </a:rPr>
              <a:t>*U slučaju da tečnost nije moguće učiniti homogenom, broj pojedinačnih uzoraka se mora povećati</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585675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033626A-33C7-428C-80E6-4F085AEF5F85}"/>
              </a:ext>
            </a:extLst>
          </p:cNvPr>
          <p:cNvSpPr/>
          <p:nvPr/>
        </p:nvSpPr>
        <p:spPr>
          <a:xfrm>
            <a:off x="259080" y="202372"/>
            <a:ext cx="11692128" cy="1474250"/>
          </a:xfrm>
          <a:prstGeom prst="rect">
            <a:avLst/>
          </a:prstGeom>
        </p:spPr>
        <p:txBody>
          <a:bodyPr wrap="square">
            <a:spAutoFit/>
          </a:bodyPr>
          <a:lstStyle/>
          <a:p>
            <a:pPr>
              <a:lnSpc>
                <a:spcPct val="115000"/>
              </a:lnSpc>
              <a:spcAft>
                <a:spcPts val="1000"/>
              </a:spcAft>
            </a:pPr>
            <a:r>
              <a:rPr lang="sr-Latn-RS" b="1" dirty="0">
                <a:latin typeface="Arial" panose="020B0604020202020204" pitchFamily="34" charset="0"/>
                <a:ea typeface="Calibri" panose="020F0502020204030204" pitchFamily="34" charset="0"/>
                <a:cs typeface="Times New Roman" panose="02020603050405020304" pitchFamily="18" charset="0"/>
              </a:rPr>
              <a:t>Upakovana hrana za životinje</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sr-Latn-RS" dirty="0">
                <a:latin typeface="Arial" panose="020B0604020202020204" pitchFamily="34" charset="0"/>
                <a:ea typeface="Calibri" panose="020F0502020204030204" pitchFamily="34" charset="0"/>
                <a:cs typeface="Times New Roman" panose="02020603050405020304" pitchFamily="18" charset="0"/>
              </a:rPr>
              <a:t>Hrana (čvrsta i tečna) može se pakovati u vreće, limenke, burad itd. koje se u tabeli označavaju kao jedinice. Tabela se odnosi na male jedinice (&lt; 500 kg ili 500 litara). Velike jedinice (≥ 500 kg ili 500 litara) moraju biti uzorkovane u skladu sa odredbama predviđenim za hranu u rasutom (rinfuz) ili tečnom stanju.</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Table 2">
            <a:extLst>
              <a:ext uri="{FF2B5EF4-FFF2-40B4-BE49-F238E27FC236}">
                <a16:creationId xmlns:a16="http://schemas.microsoft.com/office/drawing/2014/main" id="{32DE95E7-62B2-4E16-B621-3888714CEA56}"/>
              </a:ext>
            </a:extLst>
          </p:cNvPr>
          <p:cNvGraphicFramePr>
            <a:graphicFrameLocks noGrp="1"/>
          </p:cNvGraphicFramePr>
          <p:nvPr>
            <p:extLst>
              <p:ext uri="{D42A27DB-BD31-4B8C-83A1-F6EECF244321}">
                <p14:modId xmlns:p14="http://schemas.microsoft.com/office/powerpoint/2010/main" val="4267221659"/>
              </p:ext>
            </p:extLst>
          </p:nvPr>
        </p:nvGraphicFramePr>
        <p:xfrm>
          <a:off x="338328" y="1868328"/>
          <a:ext cx="11183111" cy="1800098"/>
        </p:xfrm>
        <a:graphic>
          <a:graphicData uri="http://schemas.openxmlformats.org/drawingml/2006/table">
            <a:tbl>
              <a:tblPr firstRow="1" firstCol="1" bandRow="1" bandCol="1">
                <a:tableStyleId>{5C22544A-7EE6-4342-B048-85BDC9FD1C3A}</a:tableStyleId>
              </a:tblPr>
              <a:tblGrid>
                <a:gridCol w="2459120">
                  <a:extLst>
                    <a:ext uri="{9D8B030D-6E8A-4147-A177-3AD203B41FA5}">
                      <a16:colId xmlns:a16="http://schemas.microsoft.com/office/drawing/2014/main" val="409470475"/>
                    </a:ext>
                  </a:extLst>
                </a:gridCol>
                <a:gridCol w="8723991">
                  <a:extLst>
                    <a:ext uri="{9D8B030D-6E8A-4147-A177-3AD203B41FA5}">
                      <a16:colId xmlns:a16="http://schemas.microsoft.com/office/drawing/2014/main" val="915424644"/>
                    </a:ext>
                  </a:extLst>
                </a:gridCol>
              </a:tblGrid>
              <a:tr h="0">
                <a:tc>
                  <a:txBody>
                    <a:bodyPr/>
                    <a:lstStyle/>
                    <a:p>
                      <a:pPr>
                        <a:lnSpc>
                          <a:spcPct val="115000"/>
                        </a:lnSpc>
                        <a:spcAft>
                          <a:spcPts val="0"/>
                        </a:spcAft>
                      </a:pPr>
                      <a:r>
                        <a:rPr lang="sr-Latn-RS" sz="1800" dirty="0">
                          <a:effectLst/>
                        </a:rPr>
                        <a:t>Veličina serije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sr-Latn-RS" sz="1800">
                          <a:effectLst/>
                        </a:rPr>
                        <a:t>Najmanji broj jedinica iz kojih treba uzeti najmanje 1 pojedinačni uzorak</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74880957"/>
                  </a:ext>
                </a:extLst>
              </a:tr>
              <a:tr h="0">
                <a:tc>
                  <a:txBody>
                    <a:bodyPr/>
                    <a:lstStyle/>
                    <a:p>
                      <a:pPr>
                        <a:lnSpc>
                          <a:spcPct val="115000"/>
                        </a:lnSpc>
                        <a:spcAft>
                          <a:spcPts val="0"/>
                        </a:spcAft>
                      </a:pPr>
                      <a:r>
                        <a:rPr lang="sr-Latn-RS" sz="1800" dirty="0">
                          <a:effectLst/>
                        </a:rPr>
                        <a:t>1 - 20 jedinica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sr-Latn-RS" sz="18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43149200"/>
                  </a:ext>
                </a:extLst>
              </a:tr>
              <a:tr h="0">
                <a:tc>
                  <a:txBody>
                    <a:bodyPr/>
                    <a:lstStyle/>
                    <a:p>
                      <a:pPr>
                        <a:lnSpc>
                          <a:spcPct val="115000"/>
                        </a:lnSpc>
                        <a:spcAft>
                          <a:spcPts val="0"/>
                        </a:spcAft>
                      </a:pPr>
                      <a:r>
                        <a:rPr lang="sr-Latn-RS" sz="1800">
                          <a:effectLst/>
                        </a:rPr>
                        <a:t>21-150 jedinica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sr-Latn-RS" sz="1800" dirty="0">
                          <a:effectLst/>
                        </a:rPr>
                        <a:t>*3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57471969"/>
                  </a:ext>
                </a:extLst>
              </a:tr>
              <a:tr h="0">
                <a:tc>
                  <a:txBody>
                    <a:bodyPr/>
                    <a:lstStyle/>
                    <a:p>
                      <a:pPr>
                        <a:lnSpc>
                          <a:spcPct val="115000"/>
                        </a:lnSpc>
                        <a:spcAft>
                          <a:spcPts val="0"/>
                        </a:spcAft>
                      </a:pPr>
                      <a:r>
                        <a:rPr lang="sr-Latn-RS" sz="1800">
                          <a:effectLst/>
                        </a:rPr>
                        <a:t>151 – 400 jedinica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sr-Latn-RS" sz="1800" dirty="0">
                          <a:effectLst/>
                        </a:rPr>
                        <a:t>*5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53816884"/>
                  </a:ext>
                </a:extLst>
              </a:tr>
              <a:tr h="0">
                <a:tc>
                  <a:txBody>
                    <a:bodyPr/>
                    <a:lstStyle/>
                    <a:p>
                      <a:pPr>
                        <a:lnSpc>
                          <a:spcPct val="115000"/>
                        </a:lnSpc>
                        <a:spcAft>
                          <a:spcPts val="0"/>
                        </a:spcAft>
                      </a:pPr>
                      <a:r>
                        <a:rPr lang="sr-Latn-RS" sz="1800">
                          <a:effectLst/>
                        </a:rPr>
                        <a:t>&gt; 400 jedinica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sr-Latn-RS" sz="1800" dirty="0">
                          <a:effectLst/>
                        </a:rPr>
                        <a:t>**Jedna četvrtina (</a:t>
                      </a:r>
                      <a:r>
                        <a:rPr lang="sr-Latn-RS" sz="1800" baseline="30000" dirty="0">
                          <a:effectLst/>
                        </a:rPr>
                        <a:t>1</a:t>
                      </a:r>
                      <a:r>
                        <a:rPr lang="sr-Latn-RS" sz="1800" dirty="0">
                          <a:effectLst/>
                        </a:rPr>
                        <a:t>/</a:t>
                      </a:r>
                      <a:r>
                        <a:rPr lang="sr-Latn-RS" sz="1800" baseline="-25000" dirty="0">
                          <a:effectLst/>
                        </a:rPr>
                        <a:t>4</a:t>
                      </a:r>
                      <a:r>
                        <a:rPr lang="sr-Latn-RS" sz="1800" dirty="0">
                          <a:effectLst/>
                        </a:rPr>
                        <a:t>) kvadratnog korena ukupnog broja jedinica koje čine seriju (a), do najviše 40 jedinica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58803350"/>
                  </a:ext>
                </a:extLst>
              </a:tr>
            </a:tbl>
          </a:graphicData>
        </a:graphic>
      </p:graphicFrame>
      <p:sp>
        <p:nvSpPr>
          <p:cNvPr id="4" name="Rectangle 3">
            <a:extLst>
              <a:ext uri="{FF2B5EF4-FFF2-40B4-BE49-F238E27FC236}">
                <a16:creationId xmlns:a16="http://schemas.microsoft.com/office/drawing/2014/main" id="{37ECB193-5A2C-4303-B462-4456A6B225DE}"/>
              </a:ext>
            </a:extLst>
          </p:cNvPr>
          <p:cNvSpPr/>
          <p:nvPr/>
        </p:nvSpPr>
        <p:spPr>
          <a:xfrm>
            <a:off x="298704" y="3860132"/>
            <a:ext cx="11594592" cy="1499898"/>
          </a:xfrm>
          <a:prstGeom prst="rect">
            <a:avLst/>
          </a:prstGeom>
        </p:spPr>
        <p:txBody>
          <a:bodyPr wrap="square">
            <a:spAutoFit/>
          </a:bodyPr>
          <a:lstStyle/>
          <a:p>
            <a:pPr algn="just">
              <a:lnSpc>
                <a:spcPct val="115000"/>
              </a:lnSpc>
              <a:spcBef>
                <a:spcPts val="600"/>
              </a:spcBef>
              <a:spcAft>
                <a:spcPts val="600"/>
              </a:spcAft>
            </a:pPr>
            <a:r>
              <a:rPr lang="sr-Latn-RS" dirty="0">
                <a:latin typeface="Arial" panose="020B0604020202020204" pitchFamily="34" charset="0"/>
                <a:ea typeface="Calibri" panose="020F0502020204030204" pitchFamily="34" charset="0"/>
                <a:cs typeface="Times New Roman" panose="02020603050405020304" pitchFamily="18" charset="0"/>
              </a:rPr>
              <a:t>*Ukoliko sadržaj jedinice ne prelazi 1 kg ili jedan litar, pojedinačni uzorak će predstavljati sadržaj jedne originalne jedinice</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spcAft>
                <a:spcPts val="600"/>
              </a:spcAft>
            </a:pPr>
            <a:r>
              <a:rPr lang="sr-Latn-RS" dirty="0">
                <a:latin typeface="Arial" panose="020B0604020202020204" pitchFamily="34" charset="0"/>
                <a:ea typeface="Calibri" panose="020F0502020204030204" pitchFamily="34" charset="0"/>
                <a:cs typeface="Times New Roman" panose="02020603050405020304" pitchFamily="18" charset="0"/>
              </a:rPr>
              <a:t>**Ukoliko se kalkulativnim postupkom ne dobije ceo broj, onda je vrednost neophodno zaokružiti na prvi sledeći broj</a:t>
            </a:r>
            <a:endParaRPr lang="en-US" sz="16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532552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4E7C98-8147-442C-823D-0CCF580AB100}"/>
              </a:ext>
            </a:extLst>
          </p:cNvPr>
          <p:cNvSpPr/>
          <p:nvPr/>
        </p:nvSpPr>
        <p:spPr>
          <a:xfrm>
            <a:off x="393192" y="489663"/>
            <a:ext cx="11228832" cy="1474250"/>
          </a:xfrm>
          <a:prstGeom prst="rect">
            <a:avLst/>
          </a:prstGeom>
        </p:spPr>
        <p:txBody>
          <a:bodyPr wrap="square">
            <a:spAutoFit/>
          </a:bodyPr>
          <a:lstStyle/>
          <a:p>
            <a:pPr algn="just">
              <a:lnSpc>
                <a:spcPct val="115000"/>
              </a:lnSpc>
              <a:spcAft>
                <a:spcPts val="1000"/>
              </a:spcAft>
            </a:pPr>
            <a:r>
              <a:rPr lang="sr-Latn-RS" b="1" dirty="0">
                <a:latin typeface="Arial" panose="020B0604020202020204" pitchFamily="34" charset="0"/>
                <a:ea typeface="Calibri" panose="020F0502020204030204" pitchFamily="34" charset="0"/>
                <a:cs typeface="Times New Roman" panose="02020603050405020304" pitchFamily="18" charset="0"/>
              </a:rPr>
              <a:t>Mineralni stočni blokovi i lizalice</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sr-Latn-RS" dirty="0">
                <a:latin typeface="Arial" panose="020B0604020202020204" pitchFamily="34" charset="0"/>
                <a:ea typeface="Calibri" panose="020F0502020204030204" pitchFamily="34" charset="0"/>
                <a:cs typeface="Times New Roman" panose="02020603050405020304" pitchFamily="18" charset="0"/>
              </a:rPr>
              <a:t>Neophodno je uzorkovati najmanje jedan blok ili lizalicu u seriji od 25 jedinica, do maksimalno četiri bloka ili lizlica. Za blokove ili lizalice čija masa ne prelazi 1 kg svaki pojedinačni uzorak predstavlja sadržaj jednog bloka ili jedne lizalice. </a:t>
            </a:r>
            <a:endParaRPr lang="en-US" sz="1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9A978AE5-287A-48B8-A63C-F5A9EEC989F9}"/>
              </a:ext>
            </a:extLst>
          </p:cNvPr>
          <p:cNvSpPr/>
          <p:nvPr/>
        </p:nvSpPr>
        <p:spPr>
          <a:xfrm>
            <a:off x="525901" y="2365139"/>
            <a:ext cx="1813317" cy="390363"/>
          </a:xfrm>
          <a:prstGeom prst="rect">
            <a:avLst/>
          </a:prstGeom>
        </p:spPr>
        <p:txBody>
          <a:bodyPr wrap="none">
            <a:spAutoFit/>
          </a:bodyPr>
          <a:lstStyle/>
          <a:p>
            <a:pPr algn="just">
              <a:lnSpc>
                <a:spcPct val="115000"/>
              </a:lnSpc>
              <a:spcAft>
                <a:spcPts val="1000"/>
              </a:spcAft>
            </a:pPr>
            <a:r>
              <a:rPr lang="sr-Latn-RS" b="1" dirty="0">
                <a:latin typeface="Arial" panose="020B0604020202020204" pitchFamily="34" charset="0"/>
                <a:ea typeface="Calibri" panose="020F0502020204030204" pitchFamily="34" charset="0"/>
                <a:cs typeface="Times New Roman" panose="02020603050405020304" pitchFamily="18" charset="0"/>
              </a:rPr>
              <a:t>Gruba hraniva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26CAAF9F-0BA8-4EDC-A748-012748259C85}"/>
              </a:ext>
            </a:extLst>
          </p:cNvPr>
          <p:cNvGraphicFramePr>
            <a:graphicFrameLocks noGrp="1"/>
          </p:cNvGraphicFramePr>
          <p:nvPr>
            <p:extLst>
              <p:ext uri="{D42A27DB-BD31-4B8C-83A1-F6EECF244321}">
                <p14:modId xmlns:p14="http://schemas.microsoft.com/office/powerpoint/2010/main" val="2621282480"/>
              </p:ext>
            </p:extLst>
          </p:nvPr>
        </p:nvGraphicFramePr>
        <p:xfrm>
          <a:off x="525900" y="2930969"/>
          <a:ext cx="11096124" cy="2029017"/>
        </p:xfrm>
        <a:graphic>
          <a:graphicData uri="http://schemas.openxmlformats.org/drawingml/2006/table">
            <a:tbl>
              <a:tblPr firstRow="1" firstCol="1" bandRow="1" bandCol="1">
                <a:tableStyleId>{5C22544A-7EE6-4342-B048-85BDC9FD1C3A}</a:tableStyleId>
              </a:tblPr>
              <a:tblGrid>
                <a:gridCol w="5548062">
                  <a:extLst>
                    <a:ext uri="{9D8B030D-6E8A-4147-A177-3AD203B41FA5}">
                      <a16:colId xmlns:a16="http://schemas.microsoft.com/office/drawing/2014/main" val="3824898774"/>
                    </a:ext>
                  </a:extLst>
                </a:gridCol>
                <a:gridCol w="5548062">
                  <a:extLst>
                    <a:ext uri="{9D8B030D-6E8A-4147-A177-3AD203B41FA5}">
                      <a16:colId xmlns:a16="http://schemas.microsoft.com/office/drawing/2014/main" val="454492269"/>
                    </a:ext>
                  </a:extLst>
                </a:gridCol>
              </a:tblGrid>
              <a:tr h="231775">
                <a:tc>
                  <a:txBody>
                    <a:bodyPr/>
                    <a:lstStyle/>
                    <a:p>
                      <a:pPr algn="just">
                        <a:lnSpc>
                          <a:spcPct val="115000"/>
                        </a:lnSpc>
                        <a:spcAft>
                          <a:spcPts val="0"/>
                        </a:spcAft>
                      </a:pPr>
                      <a:r>
                        <a:rPr lang="sr-Latn-RS" sz="2400" dirty="0">
                          <a:effectLst/>
                        </a:rPr>
                        <a:t>Veličina serije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sr-Latn-RS" sz="2400">
                          <a:effectLst/>
                        </a:rPr>
                        <a:t>Najmanji broj pojedinačnih uzoraka</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05562236"/>
                  </a:ext>
                </a:extLst>
              </a:tr>
              <a:tr h="240030">
                <a:tc>
                  <a:txBody>
                    <a:bodyPr/>
                    <a:lstStyle/>
                    <a:p>
                      <a:pPr algn="just">
                        <a:lnSpc>
                          <a:spcPct val="115000"/>
                        </a:lnSpc>
                        <a:spcAft>
                          <a:spcPts val="0"/>
                        </a:spcAft>
                      </a:pPr>
                      <a:r>
                        <a:rPr lang="sr-Latn-RS" sz="2400" dirty="0">
                          <a:effectLst/>
                        </a:rPr>
                        <a:t>≤ 5 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sr-Latn-RS" sz="2400">
                          <a:effectLst/>
                        </a:rPr>
                        <a:t>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57387371"/>
                  </a:ext>
                </a:extLst>
              </a:tr>
              <a:tr h="240030">
                <a:tc>
                  <a:txBody>
                    <a:bodyPr/>
                    <a:lstStyle/>
                    <a:p>
                      <a:pPr algn="just">
                        <a:lnSpc>
                          <a:spcPct val="115000"/>
                        </a:lnSpc>
                        <a:spcAft>
                          <a:spcPts val="0"/>
                        </a:spcAft>
                      </a:pPr>
                      <a:r>
                        <a:rPr lang="sr-Latn-RS" sz="2400" dirty="0">
                          <a:effectLst/>
                        </a:rPr>
                        <a:t>&gt; 5 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sr-Latn-RS" sz="2400" dirty="0">
                          <a:effectLst/>
                        </a:rPr>
                        <a:t>*Kvadratni koren iz (5 puta broj tona u seriji) </a:t>
                      </a:r>
                      <a:endParaRPr lang="en-US" sz="2000" dirty="0">
                        <a:effectLst/>
                      </a:endParaRPr>
                    </a:p>
                    <a:p>
                      <a:pPr algn="just">
                        <a:lnSpc>
                          <a:spcPct val="115000"/>
                        </a:lnSpc>
                        <a:spcAft>
                          <a:spcPts val="0"/>
                        </a:spcAft>
                      </a:pPr>
                      <a:r>
                        <a:rPr lang="sr-Latn-RS" sz="2400" dirty="0">
                          <a:effectLst/>
                        </a:rPr>
                        <a:t>Ukupno najviše do 40 pojedinačnih uzoraka</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96276154"/>
                  </a:ext>
                </a:extLst>
              </a:tr>
            </a:tbl>
          </a:graphicData>
        </a:graphic>
      </p:graphicFrame>
      <p:sp>
        <p:nvSpPr>
          <p:cNvPr id="5" name="Rectangle 4">
            <a:extLst>
              <a:ext uri="{FF2B5EF4-FFF2-40B4-BE49-F238E27FC236}">
                <a16:creationId xmlns:a16="http://schemas.microsoft.com/office/drawing/2014/main" id="{1305EDDB-E8BC-4193-8C47-A39538A9A55C}"/>
              </a:ext>
            </a:extLst>
          </p:cNvPr>
          <p:cNvSpPr/>
          <p:nvPr/>
        </p:nvSpPr>
        <p:spPr>
          <a:xfrm>
            <a:off x="525900" y="5218130"/>
            <a:ext cx="10885812" cy="708912"/>
          </a:xfrm>
          <a:prstGeom prst="rect">
            <a:avLst/>
          </a:prstGeom>
        </p:spPr>
        <p:txBody>
          <a:bodyPr wrap="square">
            <a:spAutoFit/>
          </a:bodyPr>
          <a:lstStyle/>
          <a:p>
            <a:pPr algn="just">
              <a:lnSpc>
                <a:spcPct val="115000"/>
              </a:lnSpc>
              <a:spcAft>
                <a:spcPts val="1000"/>
              </a:spcAft>
            </a:pPr>
            <a:r>
              <a:rPr lang="sr-Latn-RS" dirty="0">
                <a:latin typeface="Arial" panose="020B0604020202020204" pitchFamily="34" charset="0"/>
                <a:ea typeface="Calibri" panose="020F0502020204030204" pitchFamily="34" charset="0"/>
                <a:cs typeface="Times New Roman" panose="02020603050405020304" pitchFamily="18" charset="0"/>
              </a:rPr>
              <a:t>*Ukoliko se kalkulativnim postupkom ne dobije ceo broj, onda je vrednost neophodno zaokružiti na prvi sledeći broj</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860087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A21966E-535C-4C86-9B56-84E6A6792DFB}"/>
              </a:ext>
            </a:extLst>
          </p:cNvPr>
          <p:cNvSpPr/>
          <p:nvPr/>
        </p:nvSpPr>
        <p:spPr>
          <a:xfrm>
            <a:off x="591312" y="459177"/>
            <a:ext cx="11009376" cy="5240217"/>
          </a:xfrm>
          <a:prstGeom prst="rect">
            <a:avLst/>
          </a:prstGeom>
        </p:spPr>
        <p:txBody>
          <a:bodyPr wrap="square">
            <a:spAutoFit/>
          </a:bodyPr>
          <a:lstStyle/>
          <a:p>
            <a:pPr>
              <a:lnSpc>
                <a:spcPct val="115000"/>
              </a:lnSpc>
              <a:spcBef>
                <a:spcPts val="800"/>
              </a:spcBef>
              <a:spcAft>
                <a:spcPts val="600"/>
              </a:spcAft>
            </a:pPr>
            <a:r>
              <a:rPr lang="sr-Latn-RS"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rPr>
              <a:t>1.2. UZIMANJE UZORAKA HRANE ZA ŽIVOTINJE ZA OCENU HIGIJENSKE ISPRAVNOSTI</a:t>
            </a:r>
            <a:endParaRPr lang="en-US"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sr-Latn-RS" b="1" dirty="0">
                <a:latin typeface="Arial" panose="020B0604020202020204" pitchFamily="34" charset="0"/>
                <a:ea typeface="Times New Roman" panose="02020603050405020304" pitchFamily="18" charset="0"/>
              </a:rPr>
              <a:t>Princip: </a:t>
            </a:r>
            <a:r>
              <a:rPr lang="sr-Latn-RS" dirty="0">
                <a:latin typeface="Arial" panose="020B0604020202020204" pitchFamily="34" charset="0"/>
                <a:ea typeface="Times New Roman" panose="02020603050405020304" pitchFamily="18" charset="0"/>
              </a:rPr>
              <a:t>Uzorak za ocenu higijenske ispravnosti hrane je, po pravilu, poseban uzorak koji najčešće potiče sa mesta koje je organoleptički promenjeno ili za koje se sumnja da je neispravno.</a:t>
            </a:r>
            <a:endParaRPr lang="en-US" dirty="0">
              <a:latin typeface="Times New Roman" panose="02020603050405020304" pitchFamily="18" charset="0"/>
              <a:ea typeface="Times New Roman" panose="02020603050405020304" pitchFamily="18" charset="0"/>
            </a:endParaRPr>
          </a:p>
          <a:p>
            <a:pPr algn="just">
              <a:lnSpc>
                <a:spcPct val="115000"/>
              </a:lnSpc>
              <a:spcAft>
                <a:spcPts val="0"/>
              </a:spcAft>
            </a:pPr>
            <a:r>
              <a:rPr lang="sr-Latn-RS" dirty="0">
                <a:latin typeface="Arial" panose="020B0604020202020204" pitchFamily="34" charset="0"/>
                <a:ea typeface="Times New Roman" panose="02020603050405020304" pitchFamily="18" charset="0"/>
              </a:rPr>
              <a:t>Za razliku od prosečnog uzorka, posebni uzorci uzeti sa različitih mesta se ne mešaju i predstavljaju zasebne uzorke. Pri uzimanju uzoraka za mikrobiološke analize koristi se sterilan pribor čime se onemogućava naknadna kontaminacija.</a:t>
            </a:r>
            <a:endParaRPr lang="en-US" dirty="0">
              <a:latin typeface="Times New Roman" panose="02020603050405020304" pitchFamily="18" charset="0"/>
              <a:ea typeface="Times New Roman" panose="02020603050405020304" pitchFamily="18" charset="0"/>
            </a:endParaRPr>
          </a:p>
          <a:p>
            <a:pPr algn="just">
              <a:lnSpc>
                <a:spcPct val="115000"/>
              </a:lnSpc>
              <a:spcAft>
                <a:spcPts val="0"/>
              </a:spcAft>
            </a:pPr>
            <a:r>
              <a:rPr lang="sr-Latn-RS" dirty="0">
                <a:latin typeface="Arial" panose="020B0604020202020204" pitchFamily="34" charset="0"/>
                <a:ea typeface="Times New Roman" panose="02020603050405020304" pitchFamily="18" charset="0"/>
              </a:rPr>
              <a:t>Uzorci za ocenu higijenske ispravnosti hrane za životinje uzimaju se, najčešće, iz tri razloga koji opredeljuju način uzorkovanja:</a:t>
            </a:r>
            <a:endParaRPr lang="en-US" dirty="0">
              <a:latin typeface="Times New Roman" panose="02020603050405020304" pitchFamily="18" charset="0"/>
              <a:ea typeface="Times New Roman" panose="02020603050405020304" pitchFamily="18" charset="0"/>
            </a:endParaRPr>
          </a:p>
          <a:p>
            <a:pPr marL="1600200" lvl="3" indent="-228600" algn="just">
              <a:lnSpc>
                <a:spcPct val="115000"/>
              </a:lnSpc>
              <a:spcAft>
                <a:spcPts val="0"/>
              </a:spcAft>
              <a:buFont typeface="+mj-lt"/>
              <a:buAutoNum type="arabicPeriod"/>
            </a:pPr>
            <a:r>
              <a:rPr lang="sr-Latn-RS" dirty="0">
                <a:latin typeface="Arial" panose="020B0604020202020204" pitchFamily="34" charset="0"/>
                <a:ea typeface="Times New Roman" panose="02020603050405020304" pitchFamily="18" charset="0"/>
              </a:rPr>
              <a:t>Najčešće se hrana za životinje uzorkuje za ocenu higijenske ispravnosti u slučajevima poremećaja zdravstvenog stanja ili uginuća životinja. U tom slučaju uzorci hrane za životinje  uzimaju se iz hranilica ili, ukoliko je životinja pojela svu ponuđenu hranu, sa mesta iz skladišta ili iz vreće odakle je hrana poslednji put dopremljena u hranilice. U isto vreme uzimaju se uzorci i sa drugih mesta u skladištu. Na ovaj način se, s jedne strane, obezbeđuje mogućnost utvrđivanja etiološkog uzroka poremećaja zdravstvenog stanja, odnosno uginuća životinje, a sa druge strane ispravnost drugih delova hrane i mogućnost njene dalje upotrebe bilo mešanjem, bilo isključivanjem pojedinih delova hrane.</a:t>
            </a:r>
            <a:endParaRPr lang="en-US"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85327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F71CB13-8333-4649-94E5-481600625309}"/>
              </a:ext>
            </a:extLst>
          </p:cNvPr>
          <p:cNvSpPr/>
          <p:nvPr/>
        </p:nvSpPr>
        <p:spPr>
          <a:xfrm>
            <a:off x="96012" y="40893"/>
            <a:ext cx="11999976" cy="6776214"/>
          </a:xfrm>
          <a:prstGeom prst="rect">
            <a:avLst/>
          </a:prstGeom>
        </p:spPr>
        <p:txBody>
          <a:bodyPr wrap="square">
            <a:spAutoFit/>
          </a:bodyPr>
          <a:lstStyle/>
          <a:p>
            <a:pPr>
              <a:lnSpc>
                <a:spcPct val="115000"/>
              </a:lnSpc>
              <a:spcBef>
                <a:spcPts val="800"/>
              </a:spcBef>
              <a:spcAft>
                <a:spcPts val="600"/>
              </a:spcAft>
            </a:pPr>
            <a:r>
              <a:rPr lang="sr-Latn-RS"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rPr>
              <a:t>a) Organoleptički pregled</a:t>
            </a:r>
            <a:endParaRPr lang="en-US"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sr-Latn-RS" dirty="0">
                <a:solidFill>
                  <a:srgbClr val="000000"/>
                </a:solidFill>
                <a:latin typeface="Arial" panose="020B0604020202020204" pitchFamily="34" charset="0"/>
                <a:ea typeface="Calibri" panose="020F0502020204030204" pitchFamily="34" charset="0"/>
                <a:cs typeface="Times New Roman" panose="02020603050405020304" pitchFamily="18" charset="0"/>
              </a:rPr>
              <a:t>Organoleptički pregled je subjektivna metoda na osnovu koje dobijamo prve informacije i utiske o kvalitetu i higijenskoj ispravnosti hraniva i smeša za ishranu životinja. Predstavlja pristupačnu i široko korišćenu metodu jer ne zahteva posebnu opremu i ulaganja, a zasnovana je na uočavanju osobina hraniva putem čula i njihovoj interpretaciji na osnovu prethodno stečenog znanja i iskustva. Primenjuje se u svim uslovima, a služi kao preliminarno ispitivanje koje, zajedno sa laboratorijskim potvrdom, predstavlja pomoćno sredstvo u preventivi i dijagnostici. Ovim pregledom određuju se sve osobine hrane koje su dostupne subjektivnoj proceni.</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sr-Latn-RS" b="1" dirty="0">
                <a:solidFill>
                  <a:srgbClr val="000000"/>
                </a:solidFill>
                <a:latin typeface="Arial" panose="020B0604020202020204" pitchFamily="34" charset="0"/>
                <a:ea typeface="Calibri" panose="020F0502020204030204" pitchFamily="34" charset="0"/>
                <a:cs typeface="Times New Roman" panose="02020603050405020304" pitchFamily="18" charset="0"/>
              </a:rPr>
              <a:t>Boja </a:t>
            </a:r>
            <a:r>
              <a:rPr lang="sr-Latn-RS" dirty="0">
                <a:solidFill>
                  <a:srgbClr val="000000"/>
                </a:solidFill>
                <a:latin typeface="Arial" panose="020B0604020202020204" pitchFamily="34" charset="0"/>
                <a:ea typeface="Calibri" panose="020F0502020204030204" pitchFamily="34" charset="0"/>
                <a:cs typeface="Times New Roman" panose="02020603050405020304" pitchFamily="18" charset="0"/>
              </a:rPr>
              <a:t>je bitno svojstvo svake vrste hrane. Odstupanje od normalne boje ukazuje na nastale promene koje smanjuju hranljivu vrednost hrane ili je čine škodljivom. Bleđa boja od uobičajene govori da je hranivo duže stajalo ili da je došlo do gubitka određenih hranljivih materija. Tamnija boja ukazuje na povećanu vlažnost, kontaminaciju mikroorganizmima ili procese razlaganja hranljivih materija. Procena upotrebljivosti hrane na osnovu boje služi samo kao opšta orjentacija.</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sr-Latn-RS" b="1" dirty="0">
                <a:solidFill>
                  <a:srgbClr val="000000"/>
                </a:solidFill>
                <a:latin typeface="Arial" panose="020B0604020202020204" pitchFamily="34" charset="0"/>
                <a:ea typeface="Calibri" panose="020F0502020204030204" pitchFamily="34" charset="0"/>
                <a:cs typeface="Times New Roman" panose="02020603050405020304" pitchFamily="18" charset="0"/>
              </a:rPr>
              <a:t>Miris</a:t>
            </a:r>
            <a:r>
              <a:rPr lang="sr-Latn-RS" dirty="0">
                <a:solidFill>
                  <a:srgbClr val="000000"/>
                </a:solidFill>
                <a:latin typeface="Arial" panose="020B0604020202020204" pitchFamily="34" charset="0"/>
                <a:ea typeface="Calibri" panose="020F0502020204030204" pitchFamily="34" charset="0"/>
                <a:cs typeface="Times New Roman" panose="02020603050405020304" pitchFamily="18" charset="0"/>
              </a:rPr>
              <a:t> je značajno i karakteristično svojstvo hrane i pruža osnovu za ocenjivanje hrane. Ako miris nije specifičan za određenu vrstu hrane, postoji opravdana sumnja da je hrana nepodesna za ishranu, a verovatno i škodljiva. Takođe, hrana sa neprijatnim mirisom može dovesti do smanjenog konzumiranja, što se negativno odražava na produktivnost životinja.  Ispitivanje mirisa je posebno važno kod ocenjivanja hraniva sa karakterističnim mirisom, kao i pri utvrđivanju nekih vrsta kvarenja, odnosno truljenja, raspadanja, užeženosti i plesnivosti. Pri ocenjivanju hraniva kod kojih je ovo svojstvo slabo izraženo, miris je potrebno intenzivirati. S obzirom da miris hemijski predstavlja lako isparljive mirisne materije, ovo se postiže zagrevanjem (držanjem u zatvorenoj posudi, zagrevanjem, trljanjem između prstiju).</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038073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9BD814C-9DEA-4307-9372-5B4EABBF0E1E}"/>
              </a:ext>
            </a:extLst>
          </p:cNvPr>
          <p:cNvSpPr/>
          <p:nvPr/>
        </p:nvSpPr>
        <p:spPr>
          <a:xfrm>
            <a:off x="-301752" y="445768"/>
            <a:ext cx="11448288" cy="5800370"/>
          </a:xfrm>
          <a:prstGeom prst="rect">
            <a:avLst/>
          </a:prstGeom>
        </p:spPr>
        <p:txBody>
          <a:bodyPr wrap="square">
            <a:spAutoFit/>
          </a:bodyPr>
          <a:lstStyle/>
          <a:p>
            <a:pPr lvl="3" algn="just">
              <a:lnSpc>
                <a:spcPct val="115000"/>
              </a:lnSpc>
              <a:spcAft>
                <a:spcPts val="0"/>
              </a:spcAft>
            </a:pPr>
            <a:r>
              <a:rPr lang="en-US" dirty="0">
                <a:latin typeface="Arial" panose="020B0604020202020204" pitchFamily="34" charset="0"/>
                <a:ea typeface="Times New Roman" panose="02020603050405020304" pitchFamily="18" charset="0"/>
              </a:rPr>
              <a:t>2. </a:t>
            </a:r>
            <a:r>
              <a:rPr lang="sr-Latn-RS" dirty="0">
                <a:latin typeface="Arial" panose="020B0604020202020204" pitchFamily="34" charset="0"/>
                <a:ea typeface="Times New Roman" panose="02020603050405020304" pitchFamily="18" charset="0"/>
              </a:rPr>
              <a:t>Uzorci hrane za životinje za ocenu higijenske ispravnosti uzimaju se i u slučajevima kada je jedan deo hrane organoleptički vidno promenjen u odnosu na preostali deo iste serije. U tom slučaju takvi delovi razdvajaju se od ostatka hrane za životinje i sa njima se postupa kao sa odvojenom podserijom i predstavljaju posebne uzorke. Ukoliko nije moguće razdeliti hranu za životinje u odvojene podserije, hrana za životinje uzorkuje se kao jedna serija. U tom slučaju neophodno je navesti ove činjenice u izveštaju o uzorkovanju, odnosno zapisniku. Pored uzorkovanja hrane za koju se uoči (vizuelnom kontrolom) da je promenila svoje  karakteristike u skladištu, hrana se istovremeno uzorkuje i sa mesta gde je ona zadržala svoje bitne karakteristike. Na ovaj način postiže se uvid u stepen promenjenosti hrane na pojedinim mestima, kao i zaključivanje o mogućnosti korišćenja hrane mešanjem ovih delova. Ako se utvrdi da hrana za životinje iz uzorkovane serije ne ispunjava propisane uslove, smatra se da sva hrana za životinje iz te serije ne ispunjava propisane uslove, osim ako se detaljnom procenom utvrdi da nema dokaza da ostatak serije ne ispunjava propisane uslove bezbednosti kada postoji opravdanost za  njeno dalje korišćenje. </a:t>
            </a:r>
            <a:endParaRPr lang="en-US" dirty="0">
              <a:latin typeface="Times New Roman" panose="02020603050405020304" pitchFamily="18" charset="0"/>
              <a:ea typeface="Times New Roman" panose="02020603050405020304" pitchFamily="18" charset="0"/>
            </a:endParaRPr>
          </a:p>
          <a:p>
            <a:pPr lvl="3" algn="just">
              <a:lnSpc>
                <a:spcPct val="115000"/>
              </a:lnSpc>
              <a:spcAft>
                <a:spcPts val="0"/>
              </a:spcAft>
            </a:pPr>
            <a:r>
              <a:rPr lang="en-US" dirty="0">
                <a:latin typeface="Arial" panose="020B0604020202020204" pitchFamily="34" charset="0"/>
                <a:ea typeface="Times New Roman" panose="02020603050405020304" pitchFamily="18" charset="0"/>
              </a:rPr>
              <a:t>3. </a:t>
            </a:r>
            <a:r>
              <a:rPr lang="sr-Latn-RS" dirty="0">
                <a:latin typeface="Arial" panose="020B0604020202020204" pitchFamily="34" charset="0"/>
                <a:ea typeface="Times New Roman" panose="02020603050405020304" pitchFamily="18" charset="0"/>
              </a:rPr>
              <a:t>Najpreporučljivije je hranu za životinje podvrgnuti oceni o higijenskoj ispravnosti uvek pre korišćenja za ishranu domaćih životinja. U tom slučaju se uzorkovanje za ocenu higijenske ispravnosti ne razlikuje od uzorkovanja za ocenu hranljive vrednosti, odnosno mogu se koristiti isti uzorci, a na osnovu oba pregleda može se, sa više sigurnosti, dati ocena o njenoj upotrebljivosti.</a:t>
            </a:r>
            <a:endParaRPr lang="en-US"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9405377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BDF0A0D-A3A0-48B9-8395-483477CBD274}"/>
              </a:ext>
            </a:extLst>
          </p:cNvPr>
          <p:cNvSpPr/>
          <p:nvPr/>
        </p:nvSpPr>
        <p:spPr>
          <a:xfrm>
            <a:off x="129540" y="287723"/>
            <a:ext cx="11932920" cy="6282554"/>
          </a:xfrm>
          <a:prstGeom prst="rect">
            <a:avLst/>
          </a:prstGeom>
        </p:spPr>
        <p:txBody>
          <a:bodyPr wrap="square">
            <a:spAutoFit/>
          </a:bodyPr>
          <a:lstStyle/>
          <a:p>
            <a:pPr>
              <a:lnSpc>
                <a:spcPct val="115000"/>
              </a:lnSpc>
              <a:spcBef>
                <a:spcPts val="200"/>
              </a:spcBef>
              <a:spcAft>
                <a:spcPts val="0"/>
              </a:spcAft>
            </a:pPr>
            <a:r>
              <a:rPr lang="sr-Latn-RS" sz="20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rPr>
              <a:t>2. PAKOVANJE UZORAKA HRANE ZA ANALIZU</a:t>
            </a:r>
            <a:endParaRPr lang="en-US" sz="20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sr-Latn-RS" dirty="0">
                <a:latin typeface="Arial" panose="020B0604020202020204" pitchFamily="34" charset="0"/>
                <a:ea typeface="Calibri" panose="020F0502020204030204" pitchFamily="34" charset="0"/>
                <a:cs typeface="Times New Roman" panose="02020603050405020304" pitchFamily="18" charset="0"/>
              </a:rPr>
              <a:t>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sr-Latn-RS" b="1" dirty="0">
                <a:latin typeface="Arial" panose="020B0604020202020204" pitchFamily="34" charset="0"/>
                <a:ea typeface="Times New Roman" panose="02020603050405020304" pitchFamily="18" charset="0"/>
              </a:rPr>
              <a:t>Princip</a:t>
            </a:r>
            <a:r>
              <a:rPr lang="sr-Latn-RS" dirty="0">
                <a:latin typeface="Arial" panose="020B0604020202020204" pitchFamily="34" charset="0"/>
                <a:ea typeface="Times New Roman" panose="02020603050405020304" pitchFamily="18" charset="0"/>
              </a:rPr>
              <a:t>: Uzorci moraju biti upakovani tako da ne dođe do bitnih promena osobina hrane za životinje pri transportu ili skladištenju i da se u toku transporta ne raspu i oštete. Uzorak mora biti upakovan tako da se očuva njegov integritet, odnosno da se bilo koji pokušaj otvaranja od strane neovlašćenog lica može odmah uočiti.</a:t>
            </a:r>
            <a:endParaRPr lang="en-US" dirty="0">
              <a:latin typeface="Times New Roman" panose="02020603050405020304" pitchFamily="18" charset="0"/>
              <a:ea typeface="Times New Roman" panose="02020603050405020304" pitchFamily="18" charset="0"/>
            </a:endParaRPr>
          </a:p>
          <a:p>
            <a:pPr algn="just">
              <a:lnSpc>
                <a:spcPct val="115000"/>
              </a:lnSpc>
              <a:spcAft>
                <a:spcPts val="0"/>
              </a:spcAft>
            </a:pPr>
            <a:r>
              <a:rPr lang="sr-Latn-RS" dirty="0">
                <a:latin typeface="Arial" panose="020B0604020202020204" pitchFamily="34" charset="0"/>
                <a:ea typeface="Times New Roman" panose="02020603050405020304" pitchFamily="18" charset="0"/>
              </a:rPr>
              <a:t>Uzorci se pakuju u čiste i suve posude od stakla, pocinkovanog lima, aluminijuma, plastičnog ili drugog pogodnog materijala koji ne oksidiše i ne utiče na promenu sastava i kvaliteta uzetih uzoraka i koji se mogu hermetički zatvoriti. Uzorci za bakteriološka ispitivanja pakuju se u čiste, prethodno sterilisane posude. Posude sa laboratorijskim uzorcima moraju biti označene i zapečaćene na način da ih nije moguće otvoriti bez oštećenja pečata. U tu svrhu, posude sa prosečnim uzorkom osiguravaju se kanapom kojim se fiksira, a krajevi kanapa učvršćuju sa pečatnim voskom da bi se originalni uzorak obezbedio, odnosno da bi se onemogućilo otvaranje uzoraka bez povrede i oštećenja pečata i pakovanja. Uzorak mora biti neizbrisivo označen i mora se identifikovati na način da postoji jasna veza sa izveštajem o uzorku (zapisnikom o uzorkovanju).</a:t>
            </a:r>
            <a:endParaRPr lang="en-US" dirty="0">
              <a:latin typeface="Times New Roman" panose="02020603050405020304" pitchFamily="18" charset="0"/>
              <a:ea typeface="Times New Roman" panose="02020603050405020304" pitchFamily="18" charset="0"/>
            </a:endParaRPr>
          </a:p>
          <a:p>
            <a:pPr algn="just">
              <a:lnSpc>
                <a:spcPct val="115000"/>
              </a:lnSpc>
              <a:spcAft>
                <a:spcPts val="0"/>
              </a:spcAft>
            </a:pPr>
            <a:r>
              <a:rPr lang="sr-Latn-RS" dirty="0">
                <a:latin typeface="Arial" panose="020B0604020202020204" pitchFamily="34" charset="0"/>
                <a:ea typeface="Times New Roman" panose="02020603050405020304" pitchFamily="18" charset="0"/>
              </a:rPr>
              <a:t>Uzorci zelene hrane pakuju se slaganjem između listova bele hartije, a zatim se pakuju u kartonske kutije ili drvene sandučiće. Pri tome se ne smeju savijati i lomiti, odnosno biljkama se moraju očuvati morfološke karakteristike koje služe pri ocenjivanju.</a:t>
            </a:r>
            <a:endParaRPr lang="en-US" dirty="0">
              <a:latin typeface="Times New Roman" panose="02020603050405020304" pitchFamily="18" charset="0"/>
              <a:ea typeface="Times New Roman" panose="02020603050405020304" pitchFamily="18" charset="0"/>
            </a:endParaRPr>
          </a:p>
          <a:p>
            <a:pPr algn="just">
              <a:lnSpc>
                <a:spcPct val="115000"/>
              </a:lnSpc>
              <a:spcAft>
                <a:spcPts val="0"/>
              </a:spcAft>
            </a:pPr>
            <a:r>
              <a:rPr lang="sr-Latn-RS" dirty="0">
                <a:latin typeface="Arial" panose="020B0604020202020204" pitchFamily="34" charset="0"/>
                <a:ea typeface="Times New Roman" panose="02020603050405020304" pitchFamily="18" charset="0"/>
              </a:rPr>
              <a:t>Uzorci sena se mogu pakovati na sličan način, s tim da se biljke ne moraju stavljati između listova hartije, a pri pakovanju uzoraka sena mora se voditi računa da ne dođe do bitnih promena morfološke strukture biljaka, tim pre što je seno, naročito presušeno, krto i lomljivo.</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4952720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1652220-7BBD-4E8B-BA25-A9ECCFBD9550}"/>
              </a:ext>
            </a:extLst>
          </p:cNvPr>
          <p:cNvSpPr/>
          <p:nvPr/>
        </p:nvSpPr>
        <p:spPr>
          <a:xfrm>
            <a:off x="320040" y="561368"/>
            <a:ext cx="11713464" cy="5163273"/>
          </a:xfrm>
          <a:prstGeom prst="rect">
            <a:avLst/>
          </a:prstGeom>
        </p:spPr>
        <p:txBody>
          <a:bodyPr wrap="square">
            <a:spAutoFit/>
          </a:bodyPr>
          <a:lstStyle/>
          <a:p>
            <a:pPr algn="just">
              <a:lnSpc>
                <a:spcPct val="115000"/>
              </a:lnSpc>
              <a:spcAft>
                <a:spcPts val="0"/>
              </a:spcAft>
            </a:pPr>
            <a:r>
              <a:rPr lang="sr-Latn-RS" dirty="0">
                <a:latin typeface="Arial" panose="020B0604020202020204" pitchFamily="34" charset="0"/>
                <a:ea typeface="Times New Roman" panose="02020603050405020304" pitchFamily="18" charset="0"/>
              </a:rPr>
              <a:t>Uzorci ostalih suvih grubih kabastih hraniva (slama, pleva, mahune, ljuske) pakuju se u zavisnosti od njihovog oblika. Slame se mogu pakovati slično kao i uzorci sena, ali se mogu i savijati, lomiti ili seckati, a zatim pakovati u papirne ili najlonske vreće.</a:t>
            </a:r>
            <a:endParaRPr lang="en-US" dirty="0">
              <a:latin typeface="Times New Roman" panose="02020603050405020304" pitchFamily="18" charset="0"/>
              <a:ea typeface="Times New Roman" panose="02020603050405020304" pitchFamily="18" charset="0"/>
            </a:endParaRPr>
          </a:p>
          <a:p>
            <a:pPr algn="just">
              <a:lnSpc>
                <a:spcPct val="115000"/>
              </a:lnSpc>
              <a:spcAft>
                <a:spcPts val="0"/>
              </a:spcAft>
            </a:pPr>
            <a:r>
              <a:rPr lang="sr-Latn-RS" dirty="0">
                <a:latin typeface="Arial" panose="020B0604020202020204" pitchFamily="34" charset="0"/>
                <a:ea typeface="Times New Roman" panose="02020603050405020304" pitchFamily="18" charset="0"/>
              </a:rPr>
              <a:t>Uzorci silaže pakuju se u tegle sa širokim grlom i šlifovanim zatvaračem kako bi se sprečilo isparavanje prisutnih kiselina. U nedostatku laboratorijskih tegli, mogu korisno da posluže i plastične kese iz kojih se može izvući vazduh, ali treba biti oprezan sa njihovim korišćenjem jer grubi i oštri delovi biljaka mogu oštetiti kesu. S obzirom na prirodu hemijskog sastava silaže neophodno je potrebne analize izvršiti u što kraćem vremenu.</a:t>
            </a:r>
            <a:endParaRPr lang="en-US" dirty="0">
              <a:latin typeface="Times New Roman" panose="02020603050405020304" pitchFamily="18" charset="0"/>
              <a:ea typeface="Times New Roman" panose="02020603050405020304" pitchFamily="18" charset="0"/>
            </a:endParaRPr>
          </a:p>
          <a:p>
            <a:pPr algn="just">
              <a:lnSpc>
                <a:spcPct val="115000"/>
              </a:lnSpc>
              <a:spcAft>
                <a:spcPts val="0"/>
              </a:spcAft>
            </a:pPr>
            <a:r>
              <a:rPr lang="sr-Latn-RS" dirty="0">
                <a:latin typeface="Arial" panose="020B0604020202020204" pitchFamily="34" charset="0"/>
                <a:ea typeface="Times New Roman" panose="02020603050405020304" pitchFamily="18" charset="0"/>
              </a:rPr>
              <a:t>Uzorci korenastih i krtolastih hraniva pakuju se, po pravilu u veće tegle sa širokim grlom i šlifovanim zatvaračem, koje se zatim stavljaju u kartonske kutije ili drvene sandučiće. U nedostatku laboratorijskih tegli, uzorci se mogu pakovati u drvene ili limene posude koje se dobro zatvaraju.</a:t>
            </a:r>
            <a:endParaRPr lang="en-US" dirty="0">
              <a:latin typeface="Times New Roman" panose="02020603050405020304" pitchFamily="18" charset="0"/>
              <a:ea typeface="Times New Roman" panose="02020603050405020304" pitchFamily="18" charset="0"/>
            </a:endParaRPr>
          </a:p>
          <a:p>
            <a:pPr algn="just">
              <a:lnSpc>
                <a:spcPct val="115000"/>
              </a:lnSpc>
              <a:spcAft>
                <a:spcPts val="0"/>
              </a:spcAft>
            </a:pPr>
            <a:r>
              <a:rPr lang="sr-Latn-RS" dirty="0">
                <a:latin typeface="Arial" panose="020B0604020202020204" pitchFamily="34" charset="0"/>
                <a:ea typeface="Times New Roman" panose="02020603050405020304" pitchFamily="18" charset="0"/>
              </a:rPr>
              <a:t>Uzorci koncentrovanih hraniva i hrane, osim tečnih, pakuju se u papirne ili plastične vreće, kartonske kutije, limene sandučiće ili staklene tegle sa širokim grlom i, po mogućstvu, šlifovanim zatvaračem.</a:t>
            </a:r>
            <a:endParaRPr lang="en-US" dirty="0">
              <a:latin typeface="Times New Roman" panose="02020603050405020304" pitchFamily="18" charset="0"/>
              <a:ea typeface="Times New Roman" panose="02020603050405020304" pitchFamily="18" charset="0"/>
            </a:endParaRPr>
          </a:p>
          <a:p>
            <a:pPr algn="just">
              <a:lnSpc>
                <a:spcPct val="115000"/>
              </a:lnSpc>
              <a:spcAft>
                <a:spcPts val="0"/>
              </a:spcAft>
            </a:pPr>
            <a:r>
              <a:rPr lang="sr-Latn-RS" dirty="0">
                <a:latin typeface="Arial" panose="020B0604020202020204" pitchFamily="34" charset="0"/>
                <a:ea typeface="Times New Roman" panose="02020603050405020304" pitchFamily="18" charset="0"/>
              </a:rPr>
              <a:t>Uzorci vodenastih hraniva pakuju se, po pravilu, u staklene boce ili balone koji se moraju zaštititi od razbijanja stavljanjem u plastične ili limene okvire. Boce mogu da se stave u sandučiće koji moraju biti obloženi (stiropor, vata ili sl.). Uzorke vodenastih hraniva potrebno je konzervisati pre transporta dodavanjem 2 -3 kapi smeše hloroforma i toluola (u odnosu l : l) po litru vodenastog hraniva.</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066550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E468F78-2AD8-4175-B255-526549C241C4}"/>
              </a:ext>
            </a:extLst>
          </p:cNvPr>
          <p:cNvSpPr/>
          <p:nvPr/>
        </p:nvSpPr>
        <p:spPr>
          <a:xfrm>
            <a:off x="1453896" y="1841668"/>
            <a:ext cx="9729216" cy="2650277"/>
          </a:xfrm>
          <a:prstGeom prst="rect">
            <a:avLst/>
          </a:prstGeom>
        </p:spPr>
        <p:txBody>
          <a:bodyPr wrap="square">
            <a:spAutoFit/>
          </a:bodyPr>
          <a:lstStyle/>
          <a:p>
            <a:pPr>
              <a:lnSpc>
                <a:spcPct val="115000"/>
              </a:lnSpc>
              <a:spcBef>
                <a:spcPts val="200"/>
              </a:spcBef>
              <a:spcAft>
                <a:spcPts val="0"/>
              </a:spcAft>
            </a:pPr>
            <a:r>
              <a:rPr lang="sr-Latn-RS" sz="20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rPr>
              <a:t>3. SLANJE UZORAKA HRANE NA ANALIZU</a:t>
            </a:r>
            <a:endParaRPr lang="en-US" sz="20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sr-Latn-RS" b="1" dirty="0">
                <a:latin typeface="Arial" panose="020B0604020202020204" pitchFamily="34" charset="0"/>
                <a:ea typeface="Times New Roman" panose="02020603050405020304" pitchFamily="18" charset="0"/>
              </a:rPr>
              <a:t>Princip</a:t>
            </a:r>
            <a:r>
              <a:rPr lang="sr-Latn-RS" dirty="0">
                <a:latin typeface="Arial" panose="020B0604020202020204" pitchFamily="34" charset="0"/>
                <a:ea typeface="Times New Roman" panose="02020603050405020304" pitchFamily="18" charset="0"/>
              </a:rPr>
              <a:t>: Uzorci moraju biti poslati tako da ne dođe do bitnih promena osobina hrane za životinje i da se u toku transporta ne raspu i oštete.</a:t>
            </a:r>
            <a:endParaRPr lang="en-US" dirty="0">
              <a:latin typeface="Times New Roman" panose="02020603050405020304" pitchFamily="18" charset="0"/>
              <a:ea typeface="Times New Roman" panose="02020603050405020304" pitchFamily="18" charset="0"/>
            </a:endParaRPr>
          </a:p>
          <a:p>
            <a:pPr algn="just">
              <a:lnSpc>
                <a:spcPct val="115000"/>
              </a:lnSpc>
              <a:spcAft>
                <a:spcPts val="1285"/>
              </a:spcAft>
            </a:pPr>
            <a:r>
              <a:rPr lang="sr-Latn-RS" dirty="0">
                <a:latin typeface="Arial" panose="020B0604020202020204" pitchFamily="34" charset="0"/>
                <a:ea typeface="Times New Roman" panose="02020603050405020304" pitchFamily="18" charset="0"/>
              </a:rPr>
              <a:t>Uzorci hrane za životinje šalju se najkasnije 48 časova po uzimanju i transport se vrši najkraćim i najbržim putem. Paket hrane koji se šalje mora da bude u čvrstom omotu, dobro vezan i uredno zapečaćen. Adrese pošiljaoca i primaoca treba da budu jasne, čitke i uočljive. Ukoliko je hrana izazvala oboljenje, trovanje ili uginuća većeg broja životinja, najbolje je uzorke hrane za životinje poslati po kuriru.</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969213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DF106AD-3A19-4A3E-B397-8DDC84077145}"/>
              </a:ext>
            </a:extLst>
          </p:cNvPr>
          <p:cNvSpPr/>
          <p:nvPr/>
        </p:nvSpPr>
        <p:spPr>
          <a:xfrm>
            <a:off x="147828" y="0"/>
            <a:ext cx="11913108" cy="6642268"/>
          </a:xfrm>
          <a:prstGeom prst="rect">
            <a:avLst/>
          </a:prstGeom>
        </p:spPr>
        <p:txBody>
          <a:bodyPr wrap="square">
            <a:spAutoFit/>
          </a:bodyPr>
          <a:lstStyle/>
          <a:p>
            <a:pPr>
              <a:lnSpc>
                <a:spcPct val="115000"/>
              </a:lnSpc>
              <a:spcBef>
                <a:spcPts val="200"/>
              </a:spcBef>
              <a:spcAft>
                <a:spcPts val="0"/>
              </a:spcAft>
            </a:pPr>
            <a:r>
              <a:rPr lang="sr-Latn-RS" sz="16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rPr>
              <a:t>4. IZVEŠTAJ O IZVRŠENOM UZORKOVANJU (ZAPISNIK I PROPRATNI AKT)</a:t>
            </a:r>
            <a:endParaRPr lang="en-US" sz="16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sr-Latn-RS" sz="1200" dirty="0">
                <a:latin typeface="Calibri" panose="020F0502020204030204" pitchFamily="34" charset="0"/>
                <a:ea typeface="Calibri" panose="020F0502020204030204" pitchFamily="34" charset="0"/>
                <a:cs typeface="Times New Roman" panose="02020603050405020304" pitchFamily="18" charset="0"/>
              </a:rPr>
              <a:t>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sr-Latn-RS" sz="1400" b="1" dirty="0">
                <a:latin typeface="Arial" panose="020B0604020202020204" pitchFamily="34" charset="0"/>
                <a:ea typeface="Times New Roman" panose="02020603050405020304" pitchFamily="18" charset="0"/>
              </a:rPr>
              <a:t>Pravilo</a:t>
            </a:r>
            <a:r>
              <a:rPr lang="sr-Latn-RS" sz="1400" dirty="0">
                <a:latin typeface="Arial" panose="020B0604020202020204" pitchFamily="34" charset="0"/>
                <a:ea typeface="Times New Roman" panose="02020603050405020304" pitchFamily="18" charset="0"/>
              </a:rPr>
              <a:t>: O uzetom uzorku mora se sačiniti zapisnik. </a:t>
            </a:r>
            <a:endParaRPr lang="en-US" sz="1400" dirty="0">
              <a:latin typeface="Times New Roman" panose="02020603050405020304" pitchFamily="18" charset="0"/>
              <a:ea typeface="Times New Roman" panose="02020603050405020304" pitchFamily="18" charset="0"/>
            </a:endParaRPr>
          </a:p>
          <a:p>
            <a:pPr algn="just">
              <a:lnSpc>
                <a:spcPct val="115000"/>
              </a:lnSpc>
              <a:spcAft>
                <a:spcPts val="0"/>
              </a:spcAft>
            </a:pPr>
            <a:r>
              <a:rPr lang="sr-Latn-RS" sz="1400" dirty="0">
                <a:latin typeface="Arial" panose="020B0604020202020204" pitchFamily="34" charset="0"/>
                <a:ea typeface="Times New Roman" panose="02020603050405020304" pitchFamily="18" charset="0"/>
              </a:rPr>
              <a:t>Uz ispravno uzet i zapakovan uzorak hrane za životinje i pismeni zahtev nadležnoj ustanovi za izvršenje odgovarajućih analiza, šalju se zapisnik i propratni akt.</a:t>
            </a:r>
            <a:endParaRPr lang="en-US" sz="1400" dirty="0">
              <a:latin typeface="Times New Roman" panose="02020603050405020304" pitchFamily="18" charset="0"/>
              <a:ea typeface="Times New Roman" panose="02020603050405020304" pitchFamily="18" charset="0"/>
            </a:endParaRPr>
          </a:p>
          <a:p>
            <a:pPr algn="just">
              <a:lnSpc>
                <a:spcPct val="115000"/>
              </a:lnSpc>
              <a:spcAft>
                <a:spcPts val="0"/>
              </a:spcAft>
            </a:pPr>
            <a:r>
              <a:rPr lang="sr-Latn-RS" sz="1400" b="1" dirty="0">
                <a:latin typeface="Arial" panose="020B0604020202020204" pitchFamily="34" charset="0"/>
                <a:ea typeface="Times New Roman" panose="02020603050405020304" pitchFamily="18" charset="0"/>
              </a:rPr>
              <a:t>Zapisnik</a:t>
            </a:r>
            <a:r>
              <a:rPr lang="sr-Latn-RS" sz="1400" dirty="0">
                <a:latin typeface="Arial" panose="020B0604020202020204" pitchFamily="34" charset="0"/>
                <a:ea typeface="Times New Roman" panose="02020603050405020304" pitchFamily="18" charset="0"/>
              </a:rPr>
              <a:t> mora da sadrži sva zapažanja o stanju u kome se hrana nalazila u trenutku uzorkovanja, pri čemu su najznačajniji vidljivi tragovi oštećenja nastalih tokom transporta ili skladištenja. U zapisniku se navodi i način uzorkovanja hrane i sve okolnosti koje mogu da utiču na njihovo uzimanje. U zapisnik se unose sledeći podaci: mesto sa koga je uzet uzorak, naziv hraniva ili hrane, prevozno sredstvo i njegova oznaka (broj), naziv mesta iz koga je hrana isporučena, naziv mesta u koje je isporuka upućena, datum prispeća hrane, količina hrane za životinje, broj vreća ili oznaka "rasuto", oznaka za identifikaciju ili broj partije i naziv i sedište proizvođača, odnosno isporučioca, kao i korisnika. Uz zapisnik se prilaže deklaracija hrane za životinje na kojoj podaci moraju biti neizbrisivi. Zapisnik potpisuju lica koja su vršila uzorkovanje, kao i lica koja su tome prisustvovala.</a:t>
            </a:r>
            <a:endParaRPr lang="en-US" sz="1400" dirty="0">
              <a:latin typeface="Times New Roman" panose="02020603050405020304" pitchFamily="18" charset="0"/>
              <a:ea typeface="Times New Roman" panose="02020603050405020304" pitchFamily="18" charset="0"/>
            </a:endParaRPr>
          </a:p>
          <a:p>
            <a:pPr algn="just">
              <a:lnSpc>
                <a:spcPct val="115000"/>
              </a:lnSpc>
              <a:spcAft>
                <a:spcPts val="0"/>
              </a:spcAft>
            </a:pPr>
            <a:r>
              <a:rPr lang="sr-Latn-RS" sz="1400" b="1" dirty="0">
                <a:latin typeface="Arial" panose="020B0604020202020204" pitchFamily="34" charset="0"/>
                <a:ea typeface="Times New Roman" panose="02020603050405020304" pitchFamily="18" charset="0"/>
              </a:rPr>
              <a:t>Propratni akt</a:t>
            </a:r>
            <a:r>
              <a:rPr lang="sr-Latn-RS" sz="1400" dirty="0">
                <a:latin typeface="Arial" panose="020B0604020202020204" pitchFamily="34" charset="0"/>
                <a:ea typeface="Times New Roman" panose="02020603050405020304" pitchFamily="18" charset="0"/>
              </a:rPr>
              <a:t> treba da sadrži sve elemente na koje je potrebno obratiti pažnju i često su ovi podaci od velike važnosti za usmeravanje ispitivanja hrane, bržeg dobijanja nalaza i ispravnog tumačenja dobijenih rezultata. Propratni akt treba da sadrži sledeće elemente:</a:t>
            </a:r>
            <a:endParaRPr lang="en-US" sz="1400" dirty="0">
              <a:latin typeface="Times New Roman" panose="02020603050405020304" pitchFamily="18" charset="0"/>
              <a:ea typeface="Times New Roman" panose="02020603050405020304" pitchFamily="18" charset="0"/>
            </a:endParaRPr>
          </a:p>
          <a:p>
            <a:pPr marL="342900" lvl="0" indent="-342900" algn="just">
              <a:lnSpc>
                <a:spcPct val="115000"/>
              </a:lnSpc>
              <a:spcAft>
                <a:spcPts val="0"/>
              </a:spcAft>
              <a:buFont typeface="Arial" panose="020B0604020202020204" pitchFamily="34" charset="0"/>
              <a:buChar char="-"/>
            </a:pPr>
            <a:r>
              <a:rPr lang="sr-Latn-RS" sz="1400" dirty="0">
                <a:latin typeface="Arial" panose="020B0604020202020204" pitchFamily="34" charset="0"/>
                <a:ea typeface="Times New Roman" panose="02020603050405020304" pitchFamily="18" charset="0"/>
                <a:cs typeface="Times New Roman" panose="02020603050405020304" pitchFamily="18" charset="0"/>
              </a:rPr>
              <a:t>naziv i količinu hrane koja se šalje na ispitivanje;</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Arial" panose="020B0604020202020204" pitchFamily="34" charset="0"/>
              <a:buChar char="-"/>
            </a:pPr>
            <a:r>
              <a:rPr lang="sr-Latn-RS" sz="1400" dirty="0">
                <a:latin typeface="Arial" panose="020B0604020202020204" pitchFamily="34" charset="0"/>
                <a:ea typeface="Times New Roman" panose="02020603050405020304" pitchFamily="18" charset="0"/>
                <a:cs typeface="Times New Roman" panose="02020603050405020304" pitchFamily="18" charset="0"/>
              </a:rPr>
              <a:t>nalaz prethodno izvršenog organoleptičkog pregleda;</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Arial" panose="020B0604020202020204" pitchFamily="34" charset="0"/>
              <a:buChar char="-"/>
            </a:pPr>
            <a:r>
              <a:rPr lang="sr-Latn-RS" sz="1400" dirty="0">
                <a:latin typeface="Arial" panose="020B0604020202020204" pitchFamily="34" charset="0"/>
                <a:ea typeface="Times New Roman" panose="02020603050405020304" pitchFamily="18" charset="0"/>
                <a:cs typeface="Times New Roman" panose="02020603050405020304" pitchFamily="18" charset="0"/>
              </a:rPr>
              <a:t>ukoliko su životinje prethodno hranjene hranom navesti vrstu i kategoriju životinje;</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Arial" panose="020B0604020202020204" pitchFamily="34" charset="0"/>
              <a:buChar char="-"/>
            </a:pPr>
            <a:r>
              <a:rPr lang="sr-Latn-RS" sz="1400" dirty="0">
                <a:latin typeface="Arial" panose="020B0604020202020204" pitchFamily="34" charset="0"/>
                <a:ea typeface="Times New Roman" panose="02020603050405020304" pitchFamily="18" charset="0"/>
                <a:cs typeface="Times New Roman" panose="02020603050405020304" pitchFamily="18" charset="0"/>
              </a:rPr>
              <a:t>količinu hrane koja je davana životinjama;</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Arial" panose="020B0604020202020204" pitchFamily="34" charset="0"/>
              <a:buChar char="-"/>
            </a:pPr>
            <a:r>
              <a:rPr lang="sr-Latn-RS" sz="1400" dirty="0">
                <a:latin typeface="Arial" panose="020B0604020202020204" pitchFamily="34" charset="0"/>
                <a:ea typeface="Times New Roman" panose="02020603050405020304" pitchFamily="18" charset="0"/>
                <a:cs typeface="Times New Roman" panose="02020603050405020304" pitchFamily="18" charset="0"/>
              </a:rPr>
              <a:t>trajanje davanja hrane;</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Arial" panose="020B0604020202020204" pitchFamily="34" charset="0"/>
              <a:buChar char="-"/>
            </a:pPr>
            <a:r>
              <a:rPr lang="sr-Latn-RS" sz="1400" dirty="0">
                <a:latin typeface="Arial" panose="020B0604020202020204" pitchFamily="34" charset="0"/>
                <a:ea typeface="Times New Roman" panose="02020603050405020304" pitchFamily="18" charset="0"/>
                <a:cs typeface="Times New Roman" panose="02020603050405020304" pitchFamily="18" charset="0"/>
              </a:rPr>
              <a:t>način na koji je hrana pripremana i davana;</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Arial" panose="020B0604020202020204" pitchFamily="34" charset="0"/>
              <a:buChar char="-"/>
            </a:pPr>
            <a:r>
              <a:rPr lang="sr-Latn-RS" sz="1400" dirty="0">
                <a:latin typeface="Arial" panose="020B0604020202020204" pitchFamily="34" charset="0"/>
                <a:ea typeface="Times New Roman" panose="02020603050405020304" pitchFamily="18" charset="0"/>
                <a:cs typeface="Times New Roman" panose="02020603050405020304" pitchFamily="18" charset="0"/>
              </a:rPr>
              <a:t>broj klinički obolelih životinja i najuočljivije simptome;</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Arial" panose="020B0604020202020204" pitchFamily="34" charset="0"/>
              <a:buChar char="-"/>
            </a:pPr>
            <a:r>
              <a:rPr lang="sr-Latn-RS" sz="1400" dirty="0">
                <a:latin typeface="Arial" panose="020B0604020202020204" pitchFamily="34" charset="0"/>
                <a:ea typeface="Times New Roman" panose="02020603050405020304" pitchFamily="18" charset="0"/>
                <a:cs typeface="Times New Roman" panose="02020603050405020304" pitchFamily="18" charset="0"/>
              </a:rPr>
              <a:t>broj uginulih životinja;</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Arial" panose="020B0604020202020204" pitchFamily="34" charset="0"/>
              <a:buChar char="-"/>
            </a:pPr>
            <a:r>
              <a:rPr lang="sr-Latn-RS" sz="1400" dirty="0">
                <a:latin typeface="Arial" panose="020B0604020202020204" pitchFamily="34" charset="0"/>
                <a:ea typeface="Times New Roman" panose="02020603050405020304" pitchFamily="18" charset="0"/>
                <a:cs typeface="Times New Roman" panose="02020603050405020304" pitchFamily="18" charset="0"/>
              </a:rPr>
              <a:t>obdukcijski nalaz uginulih životinja;</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Arial" panose="020B0604020202020204" pitchFamily="34" charset="0"/>
              <a:buChar char="-"/>
            </a:pPr>
            <a:r>
              <a:rPr lang="sr-Latn-RS" sz="1400" dirty="0">
                <a:latin typeface="Arial" panose="020B0604020202020204" pitchFamily="34" charset="0"/>
                <a:ea typeface="Times New Roman" panose="02020603050405020304" pitchFamily="18" charset="0"/>
                <a:cs typeface="Times New Roman" panose="02020603050405020304" pitchFamily="18" charset="0"/>
              </a:rPr>
              <a:t>kakve su dijagnostičke, terapijske ili sanacione mere preduzete;</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Arial" panose="020B0604020202020204" pitchFamily="34" charset="0"/>
              <a:buChar char="-"/>
            </a:pPr>
            <a:r>
              <a:rPr lang="sr-Latn-RS" sz="1400" dirty="0">
                <a:latin typeface="Arial" panose="020B0604020202020204" pitchFamily="34" charset="0"/>
                <a:ea typeface="Times New Roman" panose="02020603050405020304" pitchFamily="18" charset="0"/>
                <a:cs typeface="Times New Roman" panose="02020603050405020304" pitchFamily="18" charset="0"/>
              </a:rPr>
              <a:t>imena stručnjaka koji su izvršili pregled i preduzeli odgovarajuće mere;</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spcAft>
                <a:spcPts val="1285"/>
              </a:spcAft>
              <a:buFont typeface="Arial" panose="020B0604020202020204" pitchFamily="34" charset="0"/>
              <a:buChar char="-"/>
            </a:pPr>
            <a:r>
              <a:rPr lang="sr-Latn-RS" sz="1400" dirty="0">
                <a:latin typeface="Arial" panose="020B0604020202020204" pitchFamily="34" charset="0"/>
                <a:ea typeface="Times New Roman" panose="02020603050405020304" pitchFamily="18" charset="0"/>
                <a:cs typeface="Times New Roman" panose="02020603050405020304" pitchFamily="18" charset="0"/>
              </a:rPr>
              <a:t>kakav pregled je potrebno izvršiti.</a:t>
            </a: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62424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84385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EDA46C-B240-4BCB-8ADB-2CE3DA90BE07}"/>
              </a:ext>
            </a:extLst>
          </p:cNvPr>
          <p:cNvSpPr/>
          <p:nvPr/>
        </p:nvSpPr>
        <p:spPr>
          <a:xfrm>
            <a:off x="143256" y="30490"/>
            <a:ext cx="11905488" cy="6827510"/>
          </a:xfrm>
          <a:prstGeom prst="rect">
            <a:avLst/>
          </a:prstGeom>
        </p:spPr>
        <p:txBody>
          <a:bodyPr wrap="square">
            <a:spAutoFit/>
          </a:bodyPr>
          <a:lstStyle/>
          <a:p>
            <a:pPr algn="just">
              <a:lnSpc>
                <a:spcPct val="115000"/>
              </a:lnSpc>
              <a:spcAft>
                <a:spcPts val="1000"/>
              </a:spcAft>
            </a:pPr>
            <a:r>
              <a:rPr lang="sr-Latn-RS" b="1" dirty="0">
                <a:solidFill>
                  <a:srgbClr val="000000"/>
                </a:solidFill>
                <a:latin typeface="Arial" panose="020B0604020202020204" pitchFamily="34" charset="0"/>
                <a:ea typeface="Calibri" panose="020F0502020204030204" pitchFamily="34" charset="0"/>
                <a:cs typeface="Times New Roman" panose="02020603050405020304" pitchFamily="18" charset="0"/>
              </a:rPr>
              <a:t>Ukus</a:t>
            </a:r>
            <a:r>
              <a:rPr lang="sr-Latn-RS" dirty="0">
                <a:solidFill>
                  <a:srgbClr val="000000"/>
                </a:solidFill>
                <a:latin typeface="Arial" panose="020B0604020202020204" pitchFamily="34" charset="0"/>
                <a:ea typeface="Calibri" panose="020F0502020204030204" pitchFamily="34" charset="0"/>
                <a:cs typeface="Times New Roman" panose="02020603050405020304" pitchFamily="18" charset="0"/>
              </a:rPr>
              <a:t> je specifična osobina hrane. Ukusnu hranu životinje radije jedu, dok promenjen ukus utiče na smanjenje konzumacije hrane, naročito kod životinja sa dobro razvijenim čulom ukusa. Procenjivanjem ukusa mogu da se utvrde izvesni vidovi kvarenja hrane (užeženost, truljenje, plesnivost, razlaganje lipida). Procenjivanje ukusa hrane vrši se direktnim i indirektnim putem. Direktni način određivanja ukusa podrazumeva probanje hraniva i to samo u slučajevima kada ostale osobine ukazuju da hranivo nije promenjeno i škodljivo. Određivanje ukusa indirektnim putem vrši se na dva načina. Prvi način podrazumeva izvođenje zaključka na osnovu ostalih organoleptičkih osobina, a drugi je zasnovan na ogledu ishrane i probnom hranjenju životinja.</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sr-Latn-RS" b="1" dirty="0">
                <a:solidFill>
                  <a:srgbClr val="000000"/>
                </a:solidFill>
                <a:latin typeface="Arial" panose="020B0604020202020204" pitchFamily="34" charset="0"/>
                <a:ea typeface="Calibri" panose="020F0502020204030204" pitchFamily="34" charset="0"/>
                <a:cs typeface="Times New Roman" panose="02020603050405020304" pitchFamily="18" charset="0"/>
              </a:rPr>
              <a:t>Sjaj</a:t>
            </a:r>
            <a:r>
              <a:rPr lang="sr-Latn-RS" dirty="0">
                <a:solidFill>
                  <a:srgbClr val="000000"/>
                </a:solidFill>
                <a:latin typeface="Arial" panose="020B0604020202020204" pitchFamily="34" charset="0"/>
                <a:ea typeface="Calibri" panose="020F0502020204030204" pitchFamily="34" charset="0"/>
                <a:cs typeface="Times New Roman" panose="02020603050405020304" pitchFamily="18" charset="0"/>
              </a:rPr>
              <a:t> je opšte specifično svojstvo zrnaste hrane. Ova hraniva imaju karakterističan sjaj koji određuje vrsta zrna. Ustajala zrna postaju sparušena, hrapava i gube sjaj. Slična promena nastaje i kod povećane vlažnosti, dok povećanje sjaja može da ukaže na nestručno korišćenje sredstava za zaštitu. Pored zrnastih hraniva, pojedina kabasta hraniva (poput slame) takođe poseduju sjaj, tako da je i prilikom njihovog pregleda potrebno proceniti ovo svojstvo.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sr-Latn-RS" b="1" dirty="0">
                <a:solidFill>
                  <a:srgbClr val="000000"/>
                </a:solidFill>
                <a:latin typeface="Arial" panose="020B0604020202020204" pitchFamily="34" charset="0"/>
                <a:ea typeface="Calibri" panose="020F0502020204030204" pitchFamily="34" charset="0"/>
                <a:cs typeface="Times New Roman" panose="02020603050405020304" pitchFamily="18" charset="0"/>
              </a:rPr>
              <a:t>Oblik</a:t>
            </a:r>
            <a:r>
              <a:rPr lang="sr-Latn-RS" dirty="0">
                <a:solidFill>
                  <a:srgbClr val="000000"/>
                </a:solidFill>
                <a:latin typeface="Arial" panose="020B0604020202020204" pitchFamily="34" charset="0"/>
                <a:ea typeface="Calibri" panose="020F0502020204030204" pitchFamily="34" charset="0"/>
                <a:cs typeface="Times New Roman" panose="02020603050405020304" pitchFamily="18" charset="0"/>
              </a:rPr>
              <a:t> je vrlo specifično svojstvo hraniva. Izmenjen oblik hraniva može da ukaže na greške u procesu proizvodnje, skladištenja i manipulacije, ali daje i elemente za ocenu kvaliteta i upotrebljivosti hraniva. Uzroci promene oblika najčešće su mehaničke prirode, ali mogu biti i posledica povećane, odnosno smanjene vlažnosti, prisustva parazita ili mikroorganizama i mikro klimatskih uslova prostorija u kojima se hrana skladišti.</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sr-Latn-RS" b="1" dirty="0">
                <a:solidFill>
                  <a:srgbClr val="000000"/>
                </a:solidFill>
                <a:latin typeface="Arial" panose="020B0604020202020204" pitchFamily="34" charset="0"/>
                <a:ea typeface="Calibri" panose="020F0502020204030204" pitchFamily="34" charset="0"/>
                <a:cs typeface="Times New Roman" panose="02020603050405020304" pitchFamily="18" charset="0"/>
              </a:rPr>
              <a:t>Struktura</a:t>
            </a:r>
            <a:r>
              <a:rPr lang="sr-Latn-RS" dirty="0">
                <a:solidFill>
                  <a:srgbClr val="000000"/>
                </a:solidFill>
                <a:latin typeface="Arial" panose="020B0604020202020204" pitchFamily="34" charset="0"/>
                <a:ea typeface="Calibri" panose="020F0502020204030204" pitchFamily="34" charset="0"/>
                <a:cs typeface="Times New Roman" panose="02020603050405020304" pitchFamily="18" charset="0"/>
              </a:rPr>
              <a:t> hrane ukazuje na njenu svežinu, kvalitet i higijensku ispravnost. Očuvana struktura pruža uslove za brzu i tačnu identifikaciju vrste hraniva, kao i mogućnost procene kvaliteta i higijenske ispravnosti. Izmenjena struktura pokazuje da je hrana dugo stajala ili su u njoj nastali procesi razlaganja. Struktura može da bude izmenjena i prilikom nepravilnog skladištenja ili manipulacije hranom.</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33163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2C903F7-655F-4DEF-983E-526060987BCF}"/>
              </a:ext>
            </a:extLst>
          </p:cNvPr>
          <p:cNvSpPr/>
          <p:nvPr/>
        </p:nvSpPr>
        <p:spPr>
          <a:xfrm>
            <a:off x="188976" y="370310"/>
            <a:ext cx="11814048" cy="6117380"/>
          </a:xfrm>
          <a:prstGeom prst="rect">
            <a:avLst/>
          </a:prstGeom>
        </p:spPr>
        <p:txBody>
          <a:bodyPr wrap="square">
            <a:spAutoFit/>
          </a:bodyPr>
          <a:lstStyle/>
          <a:p>
            <a:pPr algn="just">
              <a:lnSpc>
                <a:spcPct val="115000"/>
              </a:lnSpc>
              <a:spcAft>
                <a:spcPts val="1000"/>
              </a:spcAft>
            </a:pPr>
            <a:r>
              <a:rPr lang="sr-Latn-RS" sz="20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Dimenzije</a:t>
            </a:r>
            <a:r>
              <a:rPr lang="sr-Latn-RS"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 hraniva predstavljaju značajno i veoma uočljivo fizičko svojstvo. Organoleptička procena ove osobine je posebno važna kod ocene hraniva čije su dimenzije u tesnoj vezi sa hemijskim sastavom. Procena se vrši najčešće prosejavanjem kroz sita sa okcima različitog promera.</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sr-Latn-RS" sz="20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Krupnoća mlevenja</a:t>
            </a:r>
            <a:r>
              <a:rPr lang="sr-Latn-RS"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 je specifično svojstvo mlevenih hraniva i krmnih smeša. Ova osobina je značajna pri oceni upotrebljivosti mlevene hrane za pojedine vrste životinja. Različite vrste životinja ne podnose podjednako dobro samlevenu hranu, što je u vezi sa anatomskim karakteristikama digestivnog trakta, fiziološkim osobenostima varenja i načinom uzimanja hrane.</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sr-Latn-RS" sz="20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Konzistencija</a:t>
            </a:r>
            <a:r>
              <a:rPr lang="sr-Latn-RS"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 je osobina koja ukazuje na svežinu, kvalitet, higijensku ispravnost i način skladištenja hrane. Izmenjena konzistencija je pokazatelj nekih fizičkih i hemijskih promena koje su se odigrale u hrani, a koje mogu da dovedu do stvaranja štetnih materija. Takođe, može da posluži za orjentaciono određivanje količine vode u hrani.</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sr-Latn-RS" sz="20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Vlažnost</a:t>
            </a:r>
            <a:r>
              <a:rPr lang="sr-Latn-RS"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 je veoma specifično i vrlo važno svojstvo. Prvenstveno ukazuje na mogućnost dužeg čuvanja i korišćenja hrane. Pri povećanoj vlažnosti hraniva, stvaraju se povoljni uslovi za razvoj mikroorganizama koji koriste hranljive materije za sopstvene potrebe, stvarajući time čitav niz raspadnih produkata od kojih su mnogi štetni. U slučaju smanjenja vlažnosti, hraniva su krta, lome se i rasipaju, što bitno utiče na njihovu  hranljivu vrednost.</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875917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62CC8DB-2D02-42C6-88CE-000FC645B2E0}"/>
              </a:ext>
            </a:extLst>
          </p:cNvPr>
          <p:cNvSpPr/>
          <p:nvPr/>
        </p:nvSpPr>
        <p:spPr>
          <a:xfrm>
            <a:off x="138684" y="611401"/>
            <a:ext cx="11750040" cy="5635197"/>
          </a:xfrm>
          <a:prstGeom prst="rect">
            <a:avLst/>
          </a:prstGeom>
        </p:spPr>
        <p:txBody>
          <a:bodyPr wrap="square">
            <a:spAutoFit/>
          </a:bodyPr>
          <a:lstStyle/>
          <a:p>
            <a:pPr algn="just">
              <a:lnSpc>
                <a:spcPct val="115000"/>
              </a:lnSpc>
              <a:spcAft>
                <a:spcPts val="1000"/>
              </a:spcAft>
            </a:pPr>
            <a:r>
              <a:rPr lang="sr-Latn-RS" sz="20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Strane primese</a:t>
            </a:r>
            <a:r>
              <a:rPr lang="sr-Latn-RS"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 su često prisutne u hrani, a predstavljaju materije različitog biološkog i hemijskog porekla u odnosu na posmatrano hranivo. Mogu biti organskog i neorganskog porekla. Najčešće neorganske primese su prašina, pesak, zemlja, kamenčići, žice i metalni predmeti, komadi stakla, kanapa i ambalaže, pesticidi, kao i neorganske soli (gips, NaCl, CaCO</a:t>
            </a:r>
            <a:r>
              <a:rPr lang="sr-Latn-RS" sz="2000" baseline="-25000" dirty="0">
                <a:solidFill>
                  <a:srgbClr val="000000"/>
                </a:solidFill>
                <a:latin typeface="Arial" panose="020B0604020202020204" pitchFamily="34" charset="0"/>
                <a:ea typeface="Calibri" panose="020F0502020204030204" pitchFamily="34" charset="0"/>
                <a:cs typeface="Times New Roman" panose="02020603050405020304" pitchFamily="18" charset="0"/>
              </a:rPr>
              <a:t>3</a:t>
            </a:r>
            <a:r>
              <a:rPr lang="sr-Latn-RS"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 i sl.) koje se dodaju u cilju falsifikovanja hrane. Kao organske primese mogu se uočiti razni delovi, bilo istih bilo različitih biljaka, koji ne čine osnovno hranivo, oštećeni i grublji delovi istog hraniva, dlake, perje i ekskrementi.</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sr-Latn-RS"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Strane primese mogu se razmatrati i prema uticaju na kvalitet i higijensku ispravnost hrane, kao i na zdravstveno stanje životinje. Posmatrano sa tog aspekta, strane primese mogu smanjivati hranljivu vrednost hrane (pleva u zrnastoj hrani), smanjiti svarljivost organske materije hrane (pesak, zemlja), delovati škodljivo, depresivno ili toksično (seme otrovnih biljaka u hrani), izazivati mehanička oštećenja organa za varenje (žica, staklo), ali i biti bez uticaja, ili čak povećati hranljivu vrednost (primesa zrna soje u zrnima kukuruza).</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sr-Latn-RS"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Pri proceni značaja prisustva stranih primesa u odnosu na kvalitet i higijensku ispravnost hrane mora se uzeti u obzir njihova vrsta i  količina, a za pojedine strane primese zakonski su regulisane maksimalno dozvoljene količine.</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720442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D5C7F6B-1469-4C71-AB94-F2824B7F856C}"/>
              </a:ext>
            </a:extLst>
          </p:cNvPr>
          <p:cNvSpPr/>
          <p:nvPr/>
        </p:nvSpPr>
        <p:spPr>
          <a:xfrm>
            <a:off x="228600" y="788373"/>
            <a:ext cx="11631168" cy="5281254"/>
          </a:xfrm>
          <a:prstGeom prst="rect">
            <a:avLst/>
          </a:prstGeom>
        </p:spPr>
        <p:txBody>
          <a:bodyPr wrap="square">
            <a:spAutoFit/>
          </a:bodyPr>
          <a:lstStyle/>
          <a:p>
            <a:pPr algn="just">
              <a:lnSpc>
                <a:spcPct val="115000"/>
              </a:lnSpc>
              <a:spcAft>
                <a:spcPts val="1000"/>
              </a:spcAft>
            </a:pPr>
            <a:r>
              <a:rPr lang="sr-Latn-RS" sz="20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Paraziti hrane</a:t>
            </a:r>
            <a:r>
              <a:rPr lang="sr-Latn-RS"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 predstavljaju značajan problem zbog uticaja na kvalitet i higijensku ispravnost hrane s obzirom na veliki broj vrsta, učestalost i specifičnost delovanja. Mogu se podeliti na parazite biljnog (parazitske gljivice plesni) i životinjskog (insekti, pauci, glodari) porekla. Procena se vrši na osnovu identifikacije, prisustva razvojnih oblika ili specifičnih promena u hrani.</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sr-Latn-RS" sz="20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Opšti izgled</a:t>
            </a:r>
            <a:r>
              <a:rPr lang="sr-Latn-RS"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 predstavlja subjektivan utisak o kvalitetu i higijenskoj ispravnosti hrane dobijen na osnovu prethodnih ispitivanja. Na osnovu opšteg izgleda i prethodnog iskustva stiče se gruba predstava o kvalitetu i higijenskoj ispravnosti i donosi </a:t>
            </a:r>
            <a:r>
              <a:rPr lang="sr-Latn-RS" sz="20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mišljenje</a:t>
            </a:r>
            <a:r>
              <a:rPr lang="sr-Latn-RS"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 o upotrebljivosti, prema kojem hrana može biti: upotrebljiva,  uslovno upotrebljiva ili neupotrebljiva u ishrani određene vrste i kategorije životinja.</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sr-Latn-RS"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Pri procenjivanju i opisivanju pojedinih organoleptičkih svojstava potrebno je jasno, što detaljnije i preciznije, definisati posmatrane osobine. Pri tome ne treba koristiti opšte pojmove, kao što su: normalan, karakterističan, nepromenjen, promenjen i sl., već svaku osobinu tako opisati da se dobije jasna slika i predstava o kvalitetu i higijenskoj ispravnosti ispitivanog hraniva. Primena organoleptičkog pregleda detaljno je opisana uz svako poglavlje higijenske ocene hrane.</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27364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816B14-578D-4176-BEA4-FB4F69DFDB98}"/>
              </a:ext>
            </a:extLst>
          </p:cNvPr>
          <p:cNvSpPr/>
          <p:nvPr/>
        </p:nvSpPr>
        <p:spPr>
          <a:xfrm>
            <a:off x="0" y="0"/>
            <a:ext cx="11951208" cy="6946710"/>
          </a:xfrm>
          <a:prstGeom prst="rect">
            <a:avLst/>
          </a:prstGeom>
        </p:spPr>
        <p:txBody>
          <a:bodyPr wrap="square">
            <a:spAutoFit/>
          </a:bodyPr>
          <a:lstStyle/>
          <a:p>
            <a:pPr>
              <a:lnSpc>
                <a:spcPct val="115000"/>
              </a:lnSpc>
              <a:spcBef>
                <a:spcPts val="800"/>
              </a:spcBef>
              <a:spcAft>
                <a:spcPts val="600"/>
              </a:spcAft>
            </a:pPr>
            <a:r>
              <a:rPr lang="sr-Latn-RS" sz="16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rPr>
              <a:t>b) Pregled lupom i mikroskopom</a:t>
            </a:r>
            <a:endParaRPr lang="en-US" sz="16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sr-Latn-RS" sz="1600" dirty="0">
                <a:solidFill>
                  <a:srgbClr val="000000"/>
                </a:solidFill>
                <a:latin typeface="Arial" panose="020B0604020202020204" pitchFamily="34" charset="0"/>
                <a:ea typeface="Calibri" panose="020F0502020204030204" pitchFamily="34" charset="0"/>
                <a:cs typeface="Times New Roman" panose="02020603050405020304" pitchFamily="18" charset="0"/>
              </a:rPr>
              <a:t>Pregled lupom i mikroskopom je veoma koristan metod ispitivanja hrane za životinje. Ovaj postupak, osim optičkih pomagala, znanja i iskustava stručnjaka, ne postavlja druge zahteve. Veoma je praktičan, ali i dosta ograničen, jer se zasniva na subjektivnim procenama.</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sr-Latn-RS" sz="1600" dirty="0">
                <a:solidFill>
                  <a:srgbClr val="000000"/>
                </a:solidFill>
                <a:latin typeface="Arial" panose="020B0604020202020204" pitchFamily="34" charset="0"/>
                <a:ea typeface="Calibri" panose="020F0502020204030204" pitchFamily="34" charset="0"/>
                <a:cs typeface="Times New Roman" panose="02020603050405020304" pitchFamily="18" charset="0"/>
              </a:rPr>
              <a:t>Pregled </a:t>
            </a:r>
            <a:r>
              <a:rPr lang="sr-Latn-RS" sz="16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lupom</a:t>
            </a:r>
            <a:r>
              <a:rPr lang="sr-Latn-RS" sz="1600" dirty="0">
                <a:solidFill>
                  <a:srgbClr val="000000"/>
                </a:solidFill>
                <a:latin typeface="Arial" panose="020B0604020202020204" pitchFamily="34" charset="0"/>
                <a:ea typeface="Calibri" panose="020F0502020204030204" pitchFamily="34" charset="0"/>
                <a:cs typeface="Times New Roman" panose="02020603050405020304" pitchFamily="18" charset="0"/>
              </a:rPr>
              <a:t> je od neobično velike koristi pri organoleptičkom pregledu hrane za životinje, a za pregled se koriste nativni preparati na kontrastnoj podlozi (najpovoljnije svetlo - plave boje). Pomoću lupe mogu se tačnije odrediti grube i srednje primese u hrani, kao i determinisati pojedini biljni i životinjski paraziti hrane. Takođe, lupa može korisno da posluži pri određivanju strukture i građe hrane.</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sr-Latn-RS" sz="16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Mikroskop </a:t>
            </a:r>
            <a:r>
              <a:rPr lang="sr-Latn-RS" sz="1600" dirty="0">
                <a:solidFill>
                  <a:srgbClr val="000000"/>
                </a:solidFill>
                <a:latin typeface="Arial" panose="020B0604020202020204" pitchFamily="34" charset="0"/>
                <a:ea typeface="Calibri" panose="020F0502020204030204" pitchFamily="34" charset="0"/>
                <a:cs typeface="Times New Roman" panose="02020603050405020304" pitchFamily="18" charset="0"/>
              </a:rPr>
              <a:t>se često koristi pri pregledu hrane za životinje. Ovim pregledom može da se utvrdi i determiniše vrsta bakterija i plesni, ali i prisustvo jaja parazita. Takođe, korisno može da posluži pri određivanju fine frakcije stranih primesa u hrani za životinje. Korišćenjem mikroskopa, na osnovu morfološkog izgleda skrobnih zrna ili oblika kristala, može da se utvrdi prisustvo pojedinih hraniva u smešama. Pored toga, metodom zasnovanom na brojanju skrobnih zrna, moguće je dosta pouzdano odrediti orjentacioni sastav krmnih smeša.</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sr-Latn-RS" sz="1600" dirty="0">
                <a:solidFill>
                  <a:srgbClr val="000000"/>
                </a:solidFill>
                <a:latin typeface="Arial" panose="020B0604020202020204" pitchFamily="34" charset="0"/>
                <a:ea typeface="Calibri" panose="020F0502020204030204" pitchFamily="34" charset="0"/>
                <a:cs typeface="Times New Roman" panose="02020603050405020304" pitchFamily="18" charset="0"/>
              </a:rPr>
              <a:t>Predmet ispitivanja hrane za životinje metodom mikroskopije, je prisustvo kostiju, mišića, dlake, perja i druga tkiva (delova životinjskog tela). Poseban značaj u poslednje vreme ima metoda klasične svetlosne (optičke) mikroskopije koja je jedina zvanična metoda Evropske Unije za kontrolu sprovođenja potpune zabrane korišćenja mesno-koštanog brašna (u skladu sa zahtevom sprečavanja </a:t>
            </a:r>
            <a:r>
              <a:rPr lang="sr-Latn-RS" sz="1600" i="1" dirty="0">
                <a:solidFill>
                  <a:srgbClr val="000000"/>
                </a:solidFill>
                <a:latin typeface="Arial" panose="020B0604020202020204" pitchFamily="34" charset="0"/>
                <a:ea typeface="Calibri" panose="020F0502020204030204" pitchFamily="34" charset="0"/>
                <a:cs typeface="Times New Roman" panose="02020603050405020304" pitchFamily="18" charset="0"/>
              </a:rPr>
              <a:t>Bovine spongioformne encefalopatije</a:t>
            </a:r>
            <a:r>
              <a:rPr lang="sr-Latn-RS" sz="1600" dirty="0">
                <a:solidFill>
                  <a:srgbClr val="000000"/>
                </a:solidFill>
                <a:latin typeface="Arial" panose="020B0604020202020204" pitchFamily="34" charset="0"/>
                <a:ea typeface="Calibri" panose="020F0502020204030204" pitchFamily="34" charset="0"/>
                <a:cs typeface="Times New Roman" panose="02020603050405020304" pitchFamily="18" charset="0"/>
              </a:rPr>
              <a:t> -BSE) u hrani za farmske životinje (Regulativa 15272009/EC Aneks VI). Rezultati ispitivanja se tumače u skladu sa Pravilnikom o utvrđivanju Programa monitoringa bezbednosti hrane za životinje za 2021.godinu (Sl. glasnik RS, 77/21) i Pravilnika o kvalitetu hrane za životinje (Sl. glasnik RS 4/2010, 113/2012, 27/2014, 25/2015 i 39/2016).</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sr-Latn-RS" sz="1600" dirty="0">
                <a:solidFill>
                  <a:srgbClr val="000000"/>
                </a:solidFill>
                <a:latin typeface="Arial" panose="020B0604020202020204" pitchFamily="34" charset="0"/>
                <a:ea typeface="Calibri" panose="020F0502020204030204" pitchFamily="34" charset="0"/>
                <a:cs typeface="Times New Roman" panose="02020603050405020304" pitchFamily="18" charset="0"/>
              </a:rPr>
              <a:t>Na osnovu karakteristika kostiju, moguće je razlikovati pod mikroskopom riblje brašno od mesno-koštanog brašna dobijenog od kopnenih životinja. Mikroskopijom se može utvrdiiti kontaminacija ispod 0,1% mesno-koštanim brašnom u hrani, što je u skladu sa zahtevom studije upravljanja BSE rizikom. Nedostatak metode je mali broj uzoraka koji je dnevno moguće pregledati, a neophodna je i visoka obučenost i stručnost kadra. Mikroskopija se često kombinuje sa drugim metodama kao na primer sa PCR tehnikom.</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10224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FEA9351-8A3A-49BA-A760-36EB2F0F6B1C}"/>
              </a:ext>
            </a:extLst>
          </p:cNvPr>
          <p:cNvSpPr/>
          <p:nvPr/>
        </p:nvSpPr>
        <p:spPr>
          <a:xfrm>
            <a:off x="92964" y="238799"/>
            <a:ext cx="12006072" cy="6517490"/>
          </a:xfrm>
          <a:prstGeom prst="rect">
            <a:avLst/>
          </a:prstGeom>
        </p:spPr>
        <p:txBody>
          <a:bodyPr wrap="square">
            <a:spAutoFit/>
          </a:bodyPr>
          <a:lstStyle/>
          <a:p>
            <a:pPr>
              <a:lnSpc>
                <a:spcPct val="115000"/>
              </a:lnSpc>
              <a:spcBef>
                <a:spcPts val="800"/>
              </a:spcBef>
              <a:spcAft>
                <a:spcPts val="600"/>
              </a:spcAft>
            </a:pPr>
            <a:r>
              <a:rPr lang="sr-Latn-RS" sz="20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rPr>
              <a:t>c) Mikrobiološki pregled</a:t>
            </a:r>
            <a:endParaRPr lang="en-US" sz="2000" b="1" dirty="0">
              <a:solidFill>
                <a:srgbClr val="1F4E79"/>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sr-Latn-RS"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Mikrobiološki pregled se koristi za dokazivanje zagađenosti hrane, određivanje broja i determinisanje vrsta bakterija i gljivica plesni. U tu svrhu hrana se, direktno ili iz vodene suspenzije određenog razređenja, zasejava na odgovarajuće hranljive podloge. U zavisnosti od svrhe pregleda koriste se standardne (bujon, hranljivi agar), selektivne (tetrationat agar, tioselenit agar), specijalne (Korthofova, Petranjani-Levenštajn) ili diferencijalne podloge (brilijant grin, endoagar). Zasejavanje se vrši po principima mikrobiološke tehnike, a zatim se podloge inkubiraju određeno vreme u termostatu. Kod izraslih kolonija proučava se veličina, oblik, visina, ivice, površina, sastav, boja, prozračnost, pričvršćenost za podlogu, kao i druge osobine na osnovu kojih se može odrediti broj i determinisati vrsta mikroorganizma. Pored biohemijskih nizova, za diferenciranje bakterija i gljivica plesni koriste se i mikroskopski preparati, nativni ili obojeni posebnim tehnikama (Gram, Lefler, Gimza), koji mogu da se prave direktno iz materijala ili iz kulture.</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sr-Latn-RS"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Poznato je da u praktičnim uslovima hranjenja životinja ne postoje sterilna hraniva ili hrana za životinje. Mikroorganizmi prisutni u hrani za životinje koriste organsku materiju hrane za svoje potrebe, pri čemu se hranljiva vrednost hrane smanjuje. Nastali štetni metaboliti dovode u pitanje higijensku ispravnost hrane. Zato je potrebno biti obazriv u procenjivanju prisustva bakterija i plesni pri ocenjivanju hranljive vrednosti i higijenske ispravnosti hrane što se radi u skladu sa Pravilnikom o kvalitetu hrane za životinje (Sl. glasnik RS 4/2010, 113/2012, 27/2014, 25/2015 i 39/2016).</a:t>
            </a: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662674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TotalTime>
  <Words>8181</Words>
  <Application>Microsoft Office PowerPoint</Application>
  <PresentationFormat>Widescreen</PresentationFormat>
  <Paragraphs>312</Paragraphs>
  <Slides>35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HP</cp:lastModifiedBy>
  <cp:revision>12</cp:revision>
  <dcterms:created xsi:type="dcterms:W3CDTF">2024-10-23T09:06:41Z</dcterms:created>
  <dcterms:modified xsi:type="dcterms:W3CDTF">2025-10-30T10:18:40Z</dcterms:modified>
</cp:coreProperties>
</file>